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Open Sans" panose="020B0606030504020204" pitchFamily="34" charset="0"/>
      <p:regular r:id="rId18"/>
    </p:embeddedFont>
    <p:embeddedFont>
      <p:font typeface="Open Sans Bold" panose="020B0604020202020204" charset="0"/>
      <p:regular r:id="rId19"/>
    </p:embeddedFont>
    <p:embeddedFont>
      <p:font typeface="Open Sans Extra Bold" panose="020B0604020202020204" charset="0"/>
      <p:regular r:id="rId20"/>
    </p:embeddedFont>
    <p:embeddedFont>
      <p:font typeface="Open Sans Hebrew Condensed" panose="020B0604020202020204" charset="-79"/>
      <p:regular r:id="rId21"/>
    </p:embeddedFont>
    <p:embeddedFont>
      <p:font typeface="Poppins" panose="00000500000000000000" pitchFamily="2" charset="0"/>
      <p:regular r:id="rId22"/>
    </p:embeddedFont>
    <p:embeddedFont>
      <p:font typeface="Poppin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8" d="100"/>
          <a:sy n="78" d="100"/>
        </p:scale>
        <p:origin x="110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720625" y="6213360"/>
            <a:ext cx="13476293" cy="1347629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l-G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l-G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643475"/>
            <a:ext cx="1286950" cy="12869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l-G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l-G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9503816" y="1210985"/>
            <a:ext cx="6756465" cy="4219227"/>
          </a:xfrm>
          <a:custGeom>
            <a:avLst/>
            <a:gdLst/>
            <a:ahLst/>
            <a:cxnLst/>
            <a:rect l="l" t="t" r="r" b="b"/>
            <a:pathLst>
              <a:path w="6756465" h="4219227">
                <a:moveTo>
                  <a:pt x="0" y="0"/>
                </a:moveTo>
                <a:lnTo>
                  <a:pt x="6756464" y="0"/>
                </a:lnTo>
                <a:lnTo>
                  <a:pt x="6756464" y="4219227"/>
                </a:lnTo>
                <a:lnTo>
                  <a:pt x="0" y="4219227"/>
                </a:lnTo>
                <a:lnTo>
                  <a:pt x="0" y="0"/>
                </a:lnTo>
                <a:close/>
              </a:path>
            </a:pathLst>
          </a:custGeom>
          <a:blipFill>
            <a:blip r:embed="rId2"/>
            <a:stretch>
              <a:fillRect/>
            </a:stretch>
          </a:blipFill>
        </p:spPr>
        <p:txBody>
          <a:bodyPr/>
          <a:lstStyle/>
          <a:p>
            <a:endParaRPr lang="el-GR"/>
          </a:p>
        </p:txBody>
      </p:sp>
      <p:sp>
        <p:nvSpPr>
          <p:cNvPr id="15" name="Freeform 15"/>
          <p:cNvSpPr/>
          <p:nvPr/>
        </p:nvSpPr>
        <p:spPr>
          <a:xfrm>
            <a:off x="1028700" y="1492543"/>
            <a:ext cx="1259645" cy="1024170"/>
          </a:xfrm>
          <a:custGeom>
            <a:avLst/>
            <a:gdLst/>
            <a:ahLst/>
            <a:cxnLst/>
            <a:rect l="l" t="t" r="r" b="b"/>
            <a:pathLst>
              <a:path w="1259645" h="1024170">
                <a:moveTo>
                  <a:pt x="0" y="0"/>
                </a:moveTo>
                <a:lnTo>
                  <a:pt x="1259645" y="0"/>
                </a:lnTo>
                <a:lnTo>
                  <a:pt x="1259645" y="1024169"/>
                </a:lnTo>
                <a:lnTo>
                  <a:pt x="0" y="1024169"/>
                </a:lnTo>
                <a:lnTo>
                  <a:pt x="0" y="0"/>
                </a:lnTo>
                <a:close/>
              </a:path>
            </a:pathLst>
          </a:custGeom>
          <a:blipFill>
            <a:blip r:embed="rId3"/>
            <a:stretch>
              <a:fillRect t="-12373" r="-939" b="-21323"/>
            </a:stretch>
          </a:blipFill>
        </p:spPr>
        <p:txBody>
          <a:bodyPr/>
          <a:lstStyle/>
          <a:p>
            <a:endParaRPr lang="el-GR"/>
          </a:p>
        </p:txBody>
      </p:sp>
      <p:sp>
        <p:nvSpPr>
          <p:cNvPr id="16" name="TextBox 16"/>
          <p:cNvSpPr txBox="1"/>
          <p:nvPr/>
        </p:nvSpPr>
        <p:spPr>
          <a:xfrm>
            <a:off x="1028700" y="3692584"/>
            <a:ext cx="8015383" cy="2520776"/>
          </a:xfrm>
          <a:prstGeom prst="rect">
            <a:avLst/>
          </a:prstGeom>
        </p:spPr>
        <p:txBody>
          <a:bodyPr lIns="0" tIns="0" rIns="0" bIns="0" rtlCol="0" anchor="t">
            <a:spAutoFit/>
          </a:bodyPr>
          <a:lstStyle/>
          <a:p>
            <a:pPr algn="l">
              <a:lnSpc>
                <a:spcPts val="10159"/>
              </a:lnSpc>
              <a:spcBef>
                <a:spcPct val="0"/>
              </a:spcBef>
            </a:pPr>
            <a:r>
              <a:rPr lang="en-US" sz="7256">
                <a:solidFill>
                  <a:srgbClr val="051D40"/>
                </a:solidFill>
                <a:latin typeface="Open Sans Extra Bold"/>
                <a:ea typeface="Open Sans Extra Bold"/>
                <a:cs typeface="Open Sans Extra Bold"/>
                <a:sym typeface="Open Sans Extra Bold"/>
              </a:rPr>
              <a:t>Nuclear Investments</a:t>
            </a:r>
          </a:p>
        </p:txBody>
      </p:sp>
      <p:sp>
        <p:nvSpPr>
          <p:cNvPr id="17" name="TextBox 17"/>
          <p:cNvSpPr txBox="1"/>
          <p:nvPr/>
        </p:nvSpPr>
        <p:spPr>
          <a:xfrm>
            <a:off x="2478854" y="1633304"/>
            <a:ext cx="4189970" cy="684863"/>
          </a:xfrm>
          <a:prstGeom prst="rect">
            <a:avLst/>
          </a:prstGeom>
        </p:spPr>
        <p:txBody>
          <a:bodyPr lIns="0" tIns="0" rIns="0" bIns="0" rtlCol="0" anchor="t">
            <a:spAutoFit/>
          </a:bodyPr>
          <a:lstStyle/>
          <a:p>
            <a:pPr algn="l">
              <a:lnSpc>
                <a:spcPts val="5301"/>
              </a:lnSpc>
              <a:spcBef>
                <a:spcPct val="0"/>
              </a:spcBef>
            </a:pPr>
            <a:r>
              <a:rPr lang="en-US" sz="3786" b="1" spc="-75">
                <a:solidFill>
                  <a:srgbClr val="5B98BA"/>
                </a:solidFill>
                <a:latin typeface="Poppins Bold"/>
                <a:ea typeface="Poppins Bold"/>
                <a:cs typeface="Poppins Bold"/>
                <a:sym typeface="Poppins Bold"/>
              </a:rPr>
              <a:t>Nucleus Advisors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Acquisition Cost</a:t>
            </a:r>
          </a:p>
        </p:txBody>
      </p:sp>
      <p:sp>
        <p:nvSpPr>
          <p:cNvPr id="3" name="TextBox 3"/>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Satisfaction</a:t>
            </a:r>
          </a:p>
        </p:txBody>
      </p:sp>
      <p:grpSp>
        <p:nvGrpSpPr>
          <p:cNvPr id="4" name="Group 4"/>
          <p:cNvGrpSpPr/>
          <p:nvPr/>
        </p:nvGrpSpPr>
        <p:grpSpPr>
          <a:xfrm>
            <a:off x="15238003" y="8290589"/>
            <a:ext cx="7523780" cy="752378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l-GR"/>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 name="Group 7"/>
          <p:cNvGrpSpPr/>
          <p:nvPr/>
        </p:nvGrpSpPr>
        <p:grpSpPr>
          <a:xfrm>
            <a:off x="-3724222" y="-4507687"/>
            <a:ext cx="5924489" cy="592448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l-GR"/>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4281292" y="170664"/>
            <a:ext cx="7922504" cy="15716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ea typeface="Open Sans Extra Bold"/>
                <a:cs typeface="Open Sans Extra Bold"/>
                <a:sym typeface="Open Sans Extra Bold"/>
              </a:rPr>
              <a:t>Global Energy Production &amp; Consumption Trends</a:t>
            </a:r>
          </a:p>
        </p:txBody>
      </p:sp>
      <p:sp>
        <p:nvSpPr>
          <p:cNvPr id="11" name="TextBox 11"/>
          <p:cNvSpPr txBox="1"/>
          <p:nvPr/>
        </p:nvSpPr>
        <p:spPr>
          <a:xfrm>
            <a:off x="4195247" y="2211654"/>
            <a:ext cx="15798051" cy="1181149"/>
          </a:xfrm>
          <a:prstGeom prst="rect">
            <a:avLst/>
          </a:prstGeom>
        </p:spPr>
        <p:txBody>
          <a:bodyPr lIns="0" tIns="0" rIns="0" bIns="0" rtlCol="0" anchor="t">
            <a:spAutoFit/>
          </a:bodyPr>
          <a:lstStyle/>
          <a:p>
            <a:pPr marL="482570" lvl="1" indent="-241285" algn="l">
              <a:lnSpc>
                <a:spcPts val="3129"/>
              </a:lnSpc>
              <a:buFont typeface="Arial"/>
              <a:buChar char="•"/>
            </a:pPr>
            <a:r>
              <a:rPr lang="en-US" sz="2235">
                <a:solidFill>
                  <a:srgbClr val="051D40"/>
                </a:solidFill>
                <a:latin typeface="Open Sans Extra Bold"/>
                <a:ea typeface="Open Sans Extra Bold"/>
                <a:cs typeface="Open Sans Extra Bold"/>
                <a:sym typeface="Open Sans Extra Bold"/>
              </a:rPr>
              <a:t>Nuclear Energy Trends by Continent (Europe, North America, Asia, etc.)</a:t>
            </a:r>
          </a:p>
          <a:p>
            <a:pPr algn="l">
              <a:lnSpc>
                <a:spcPts val="3129"/>
              </a:lnSpc>
            </a:pPr>
            <a:endParaRPr lang="en-US" sz="2235">
              <a:solidFill>
                <a:srgbClr val="051D40"/>
              </a:solidFill>
              <a:latin typeface="Open Sans Extra Bold"/>
              <a:ea typeface="Open Sans Extra Bold"/>
              <a:cs typeface="Open Sans Extra Bold"/>
              <a:sym typeface="Open Sans Extra Bold"/>
            </a:endParaRPr>
          </a:p>
          <a:p>
            <a:pPr marL="0" lvl="0" indent="0" algn="l">
              <a:lnSpc>
                <a:spcPts val="3129"/>
              </a:lnSpc>
              <a:spcBef>
                <a:spcPct val="0"/>
              </a:spcBef>
            </a:pPr>
            <a:endParaRPr lang="en-US" sz="2235">
              <a:solidFill>
                <a:srgbClr val="051D40"/>
              </a:solidFill>
              <a:latin typeface="Open Sans Extra Bold"/>
              <a:ea typeface="Open Sans Extra Bold"/>
              <a:cs typeface="Open Sans Extra Bold"/>
              <a:sym typeface="Open Sans Extra Bold"/>
            </a:endParaRPr>
          </a:p>
        </p:txBody>
      </p:sp>
      <p:grpSp>
        <p:nvGrpSpPr>
          <p:cNvPr id="12" name="Group 12"/>
          <p:cNvGrpSpPr/>
          <p:nvPr/>
        </p:nvGrpSpPr>
        <p:grpSpPr>
          <a:xfrm>
            <a:off x="-5668560" y="-1458177"/>
            <a:ext cx="9257572" cy="13881919"/>
            <a:chOff x="0" y="0"/>
            <a:chExt cx="542040" cy="812800"/>
          </a:xfrm>
        </p:grpSpPr>
        <p:sp>
          <p:nvSpPr>
            <p:cNvPr id="13" name="Freeform 13"/>
            <p:cNvSpPr/>
            <p:nvPr/>
          </p:nvSpPr>
          <p:spPr>
            <a:xfrm>
              <a:off x="0" y="0"/>
              <a:ext cx="542040" cy="812800"/>
            </a:xfrm>
            <a:custGeom>
              <a:avLst/>
              <a:gdLst/>
              <a:ahLst/>
              <a:cxnLst/>
              <a:rect l="l" t="t" r="r" b="b"/>
              <a:pathLst>
                <a:path w="542040" h="812800">
                  <a:moveTo>
                    <a:pt x="271020" y="0"/>
                  </a:moveTo>
                  <a:cubicBezTo>
                    <a:pt x="121340" y="0"/>
                    <a:pt x="0" y="181951"/>
                    <a:pt x="0" y="406400"/>
                  </a:cubicBezTo>
                  <a:cubicBezTo>
                    <a:pt x="0" y="630849"/>
                    <a:pt x="121340" y="812800"/>
                    <a:pt x="271020" y="812800"/>
                  </a:cubicBezTo>
                  <a:cubicBezTo>
                    <a:pt x="420700" y="812800"/>
                    <a:pt x="542040" y="630849"/>
                    <a:pt x="542040" y="406400"/>
                  </a:cubicBezTo>
                  <a:cubicBezTo>
                    <a:pt x="542040" y="181951"/>
                    <a:pt x="420700" y="0"/>
                    <a:pt x="271020" y="0"/>
                  </a:cubicBezTo>
                  <a:close/>
                </a:path>
              </a:pathLst>
            </a:custGeom>
            <a:solidFill>
              <a:srgbClr val="145DA0"/>
            </a:solidFill>
          </p:spPr>
          <p:txBody>
            <a:bodyPr/>
            <a:lstStyle/>
            <a:p>
              <a:endParaRPr lang="el-GR"/>
            </a:p>
          </p:txBody>
        </p:sp>
        <p:sp>
          <p:nvSpPr>
            <p:cNvPr id="14" name="TextBox 14"/>
            <p:cNvSpPr txBox="1"/>
            <p:nvPr/>
          </p:nvSpPr>
          <p:spPr>
            <a:xfrm>
              <a:off x="50816" y="38100"/>
              <a:ext cx="440407"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811177" y="4719069"/>
            <a:ext cx="2574266" cy="565045"/>
          </a:xfrm>
          <a:prstGeom prst="rect">
            <a:avLst/>
          </a:prstGeom>
        </p:spPr>
        <p:txBody>
          <a:bodyPr lIns="0" tIns="0" rIns="0" bIns="0" rtlCol="0" anchor="t">
            <a:spAutoFit/>
          </a:bodyPr>
          <a:lstStyle/>
          <a:p>
            <a:pPr marL="0" lvl="0" indent="0" algn="l">
              <a:lnSpc>
                <a:spcPts val="4578"/>
              </a:lnSpc>
              <a:spcBef>
                <a:spcPct val="0"/>
              </a:spcBef>
            </a:pPr>
            <a:r>
              <a:rPr lang="en-US" sz="3270">
                <a:solidFill>
                  <a:srgbClr val="FDFDFD"/>
                </a:solidFill>
                <a:latin typeface="Open Sans Extra Bold"/>
                <a:ea typeface="Open Sans Extra Bold"/>
                <a:cs typeface="Open Sans Extra Bold"/>
                <a:sym typeface="Open Sans Extra Bold"/>
              </a:rPr>
              <a:t>Graphs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Acquisition Cost</a:t>
            </a:r>
          </a:p>
        </p:txBody>
      </p:sp>
      <p:sp>
        <p:nvSpPr>
          <p:cNvPr id="3" name="TextBox 3"/>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Satisfaction</a:t>
            </a:r>
          </a:p>
        </p:txBody>
      </p:sp>
      <p:grpSp>
        <p:nvGrpSpPr>
          <p:cNvPr id="4" name="Group 4"/>
          <p:cNvGrpSpPr/>
          <p:nvPr/>
        </p:nvGrpSpPr>
        <p:grpSpPr>
          <a:xfrm>
            <a:off x="15238003" y="8290589"/>
            <a:ext cx="7523780" cy="752378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l-GR"/>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 name="Group 7"/>
          <p:cNvGrpSpPr/>
          <p:nvPr/>
        </p:nvGrpSpPr>
        <p:grpSpPr>
          <a:xfrm>
            <a:off x="-3724222" y="-4507687"/>
            <a:ext cx="5924489" cy="592448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l-GR"/>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4281292" y="170664"/>
            <a:ext cx="7922504" cy="15716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ea typeface="Open Sans Extra Bold"/>
                <a:cs typeface="Open Sans Extra Bold"/>
                <a:sym typeface="Open Sans Extra Bold"/>
              </a:rPr>
              <a:t>Global Energy Production &amp; Consumption Trends</a:t>
            </a:r>
          </a:p>
        </p:txBody>
      </p:sp>
      <p:sp>
        <p:nvSpPr>
          <p:cNvPr id="11" name="TextBox 11"/>
          <p:cNvSpPr txBox="1"/>
          <p:nvPr/>
        </p:nvSpPr>
        <p:spPr>
          <a:xfrm>
            <a:off x="4168105" y="2097107"/>
            <a:ext cx="12034606" cy="19824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51D40"/>
                </a:solidFill>
                <a:latin typeface="Open Sans Extra Bold"/>
                <a:ea typeface="Open Sans Extra Bold"/>
                <a:cs typeface="Open Sans Extra Bold"/>
                <a:sym typeface="Open Sans Extra Bold"/>
              </a:rPr>
              <a:t>Production vs. Consumption Balance</a:t>
            </a:r>
          </a:p>
          <a:p>
            <a:pPr algn="l">
              <a:lnSpc>
                <a:spcPts val="3079"/>
              </a:lnSpc>
            </a:pPr>
            <a:endParaRPr lang="en-US" sz="2199">
              <a:solidFill>
                <a:srgbClr val="051D40"/>
              </a:solidFill>
              <a:latin typeface="Open Sans Extra Bold"/>
              <a:ea typeface="Open Sans Extra Bold"/>
              <a:cs typeface="Open Sans Extra Bold"/>
              <a:sym typeface="Open Sans Extra Bold"/>
            </a:endParaRPr>
          </a:p>
          <a:p>
            <a:pPr algn="l">
              <a:lnSpc>
                <a:spcPts val="2240"/>
              </a:lnSpc>
            </a:pPr>
            <a:r>
              <a:rPr lang="en-US" sz="1600">
                <a:solidFill>
                  <a:srgbClr val="051D40"/>
                </a:solidFill>
                <a:latin typeface="Open Sans"/>
                <a:ea typeface="Open Sans"/>
                <a:cs typeface="Open Sans"/>
                <a:sym typeface="Open Sans"/>
              </a:rPr>
              <a:t>  Απο τα γραφήματα μας διαπιστώνεται πως υπάρχει ισορροπία μεταξύ παραγωγής και κατανάλωσης. </a:t>
            </a:r>
          </a:p>
          <a:p>
            <a:pPr algn="l">
              <a:lnSpc>
                <a:spcPts val="2240"/>
              </a:lnSpc>
            </a:pPr>
            <a:r>
              <a:rPr lang="en-US" sz="1600">
                <a:solidFill>
                  <a:srgbClr val="051D40"/>
                </a:solidFill>
                <a:latin typeface="Open Sans"/>
                <a:ea typeface="Open Sans"/>
                <a:cs typeface="Open Sans"/>
                <a:sym typeface="Open Sans"/>
              </a:rPr>
              <a:t>Στις περισσότερες ηπείρους οι τάσεις παραγωγής ηλεκτρικής ενέργειας ακολουθούν τυπικά τα πρότυπα κατανάλωσης, υποδεικνύοντας ότι η παραγωγή είναι γενικά προσαρμοσμένη για να καλύπτει τη ζήτηση.</a:t>
            </a:r>
          </a:p>
          <a:p>
            <a:pPr marL="0" lvl="0" indent="0" algn="l">
              <a:lnSpc>
                <a:spcPts val="3079"/>
              </a:lnSpc>
              <a:spcBef>
                <a:spcPct val="0"/>
              </a:spcBef>
            </a:pPr>
            <a:endParaRPr lang="en-US" sz="1600">
              <a:solidFill>
                <a:srgbClr val="051D40"/>
              </a:solidFill>
              <a:latin typeface="Open Sans"/>
              <a:ea typeface="Open Sans"/>
              <a:cs typeface="Open Sans"/>
              <a:sym typeface="Open Sans"/>
            </a:endParaRPr>
          </a:p>
        </p:txBody>
      </p:sp>
      <p:grpSp>
        <p:nvGrpSpPr>
          <p:cNvPr id="12" name="Group 12"/>
          <p:cNvGrpSpPr/>
          <p:nvPr/>
        </p:nvGrpSpPr>
        <p:grpSpPr>
          <a:xfrm>
            <a:off x="-5668560" y="-1458177"/>
            <a:ext cx="9257572" cy="13881919"/>
            <a:chOff x="0" y="0"/>
            <a:chExt cx="542040" cy="812800"/>
          </a:xfrm>
        </p:grpSpPr>
        <p:sp>
          <p:nvSpPr>
            <p:cNvPr id="13" name="Freeform 13"/>
            <p:cNvSpPr/>
            <p:nvPr/>
          </p:nvSpPr>
          <p:spPr>
            <a:xfrm>
              <a:off x="0" y="0"/>
              <a:ext cx="542040" cy="812800"/>
            </a:xfrm>
            <a:custGeom>
              <a:avLst/>
              <a:gdLst/>
              <a:ahLst/>
              <a:cxnLst/>
              <a:rect l="l" t="t" r="r" b="b"/>
              <a:pathLst>
                <a:path w="542040" h="812800">
                  <a:moveTo>
                    <a:pt x="271020" y="0"/>
                  </a:moveTo>
                  <a:cubicBezTo>
                    <a:pt x="121340" y="0"/>
                    <a:pt x="0" y="181951"/>
                    <a:pt x="0" y="406400"/>
                  </a:cubicBezTo>
                  <a:cubicBezTo>
                    <a:pt x="0" y="630849"/>
                    <a:pt x="121340" y="812800"/>
                    <a:pt x="271020" y="812800"/>
                  </a:cubicBezTo>
                  <a:cubicBezTo>
                    <a:pt x="420700" y="812800"/>
                    <a:pt x="542040" y="630849"/>
                    <a:pt x="542040" y="406400"/>
                  </a:cubicBezTo>
                  <a:cubicBezTo>
                    <a:pt x="542040" y="181951"/>
                    <a:pt x="420700" y="0"/>
                    <a:pt x="271020" y="0"/>
                  </a:cubicBezTo>
                  <a:close/>
                </a:path>
              </a:pathLst>
            </a:custGeom>
            <a:solidFill>
              <a:srgbClr val="145DA0"/>
            </a:solidFill>
          </p:spPr>
          <p:txBody>
            <a:bodyPr/>
            <a:lstStyle/>
            <a:p>
              <a:endParaRPr lang="el-GR"/>
            </a:p>
          </p:txBody>
        </p:sp>
        <p:sp>
          <p:nvSpPr>
            <p:cNvPr id="14" name="TextBox 14"/>
            <p:cNvSpPr txBox="1"/>
            <p:nvPr/>
          </p:nvSpPr>
          <p:spPr>
            <a:xfrm>
              <a:off x="50816" y="38100"/>
              <a:ext cx="440407"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336564" y="4827640"/>
            <a:ext cx="2574266" cy="565045"/>
          </a:xfrm>
          <a:prstGeom prst="rect">
            <a:avLst/>
          </a:prstGeom>
        </p:spPr>
        <p:txBody>
          <a:bodyPr lIns="0" tIns="0" rIns="0" bIns="0" rtlCol="0" anchor="t">
            <a:spAutoFit/>
          </a:bodyPr>
          <a:lstStyle/>
          <a:p>
            <a:pPr marL="0" lvl="0" indent="0" algn="l">
              <a:lnSpc>
                <a:spcPts val="4578"/>
              </a:lnSpc>
              <a:spcBef>
                <a:spcPct val="0"/>
              </a:spcBef>
            </a:pPr>
            <a:r>
              <a:rPr lang="en-US" sz="3270">
                <a:solidFill>
                  <a:srgbClr val="FDFDFD"/>
                </a:solidFill>
                <a:latin typeface="Open Sans Extra Bold"/>
                <a:ea typeface="Open Sans Extra Bold"/>
                <a:cs typeface="Open Sans Extra Bold"/>
                <a:sym typeface="Open Sans Extra Bold"/>
              </a:rPr>
              <a:t>Conclusions</a:t>
            </a:r>
          </a:p>
        </p:txBody>
      </p:sp>
      <p:sp>
        <p:nvSpPr>
          <p:cNvPr id="16" name="TextBox 16"/>
          <p:cNvSpPr txBox="1"/>
          <p:nvPr/>
        </p:nvSpPr>
        <p:spPr>
          <a:xfrm>
            <a:off x="4168105" y="4542968"/>
            <a:ext cx="12034606" cy="20586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51D40"/>
                </a:solidFill>
                <a:latin typeface="Open Sans Extra Bold"/>
                <a:ea typeface="Open Sans Extra Bold"/>
                <a:cs typeface="Open Sans Extra Bold"/>
                <a:sym typeface="Open Sans Extra Bold"/>
              </a:rPr>
              <a:t>Nuclear Energy Leaders: Europe &amp; North America</a:t>
            </a:r>
          </a:p>
          <a:p>
            <a:pPr algn="l">
              <a:lnSpc>
                <a:spcPts val="1540"/>
              </a:lnSpc>
            </a:pPr>
            <a:endParaRPr lang="en-US" sz="2199">
              <a:solidFill>
                <a:srgbClr val="051D40"/>
              </a:solidFill>
              <a:latin typeface="Open Sans Extra Bold"/>
              <a:ea typeface="Open Sans Extra Bold"/>
              <a:cs typeface="Open Sans Extra Bold"/>
              <a:sym typeface="Open Sans Extra Bold"/>
            </a:endParaRPr>
          </a:p>
          <a:p>
            <a:pPr algn="l">
              <a:lnSpc>
                <a:spcPts val="2240"/>
              </a:lnSpc>
            </a:pPr>
            <a:r>
              <a:rPr lang="en-US" sz="1600">
                <a:solidFill>
                  <a:srgbClr val="051D40"/>
                </a:solidFill>
                <a:latin typeface="Open Sans"/>
                <a:ea typeface="Open Sans"/>
                <a:cs typeface="Open Sans"/>
                <a:sym typeface="Open Sans"/>
              </a:rPr>
              <a:t>Στην πάροδο του χρόνου έχει διαφανεί ότι η Ευρώπη και η Αμερική έχουν καθιερωθεί ως leaders στην παραγωγή και κατανάλωση πυρηνικής ενέργειας με σχετικά σταθερά trends ανά τις ηπείρους σημειώνοντας χαμηλές μειώσεις τα τελευταία χρόνια. Οι μειώσεις αυτές προκύπτουν πιθανότατα από τη θετική τάση ανάπτυξης των ανανεώσιμων πηγών ενέργειας σε παγκόσμια κλίμακα.</a:t>
            </a:r>
          </a:p>
          <a:p>
            <a:pPr marL="0" lvl="0" indent="0" algn="l">
              <a:lnSpc>
                <a:spcPts val="3079"/>
              </a:lnSpc>
              <a:spcBef>
                <a:spcPct val="0"/>
              </a:spcBef>
            </a:pPr>
            <a:endParaRPr lang="en-US" sz="1600">
              <a:solidFill>
                <a:srgbClr val="051D40"/>
              </a:solidFill>
              <a:latin typeface="Open Sans"/>
              <a:ea typeface="Open Sans"/>
              <a:cs typeface="Open Sans"/>
              <a:sym typeface="Open Sans"/>
            </a:endParaRPr>
          </a:p>
        </p:txBody>
      </p:sp>
      <p:sp>
        <p:nvSpPr>
          <p:cNvPr id="17" name="TextBox 17"/>
          <p:cNvSpPr txBox="1"/>
          <p:nvPr/>
        </p:nvSpPr>
        <p:spPr>
          <a:xfrm>
            <a:off x="4168105" y="7242204"/>
            <a:ext cx="12034606" cy="20586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51D40"/>
                </a:solidFill>
                <a:latin typeface="Open Sans Extra Bold"/>
                <a:ea typeface="Open Sans Extra Bold"/>
                <a:cs typeface="Open Sans Extra Bold"/>
                <a:sym typeface="Open Sans Extra Bold"/>
              </a:rPr>
              <a:t>Investment Opportunities in Emerging Markets: Africa &amp; South America</a:t>
            </a:r>
          </a:p>
          <a:p>
            <a:pPr algn="l">
              <a:lnSpc>
                <a:spcPts val="1540"/>
              </a:lnSpc>
            </a:pPr>
            <a:endParaRPr lang="en-US" sz="2199">
              <a:solidFill>
                <a:srgbClr val="051D40"/>
              </a:solidFill>
              <a:latin typeface="Open Sans Extra Bold"/>
              <a:ea typeface="Open Sans Extra Bold"/>
              <a:cs typeface="Open Sans Extra Bold"/>
              <a:sym typeface="Open Sans Extra Bold"/>
            </a:endParaRPr>
          </a:p>
          <a:p>
            <a:pPr algn="l">
              <a:lnSpc>
                <a:spcPts val="2240"/>
              </a:lnSpc>
            </a:pPr>
            <a:r>
              <a:rPr lang="en-US" sz="1600">
                <a:solidFill>
                  <a:srgbClr val="051D40"/>
                </a:solidFill>
                <a:latin typeface="Open Sans"/>
                <a:ea typeface="Open Sans"/>
                <a:cs typeface="Open Sans"/>
                <a:sym typeface="Open Sans"/>
              </a:rPr>
              <a:t>  Αξιοσημείωτη είναι η περίπτωση της Βόρειας Αμερικής, όπου διατηρείται ισορροπία μεταξύ παραγωγής και κατανάλωσης ορυκτών καυσίμων, πυρηνικής ενέργειας και ανανεώσιμων πηγών.</a:t>
            </a:r>
          </a:p>
          <a:p>
            <a:pPr algn="l">
              <a:lnSpc>
                <a:spcPts val="2240"/>
              </a:lnSpc>
            </a:pPr>
            <a:r>
              <a:rPr lang="en-US" sz="1600">
                <a:solidFill>
                  <a:srgbClr val="051D40"/>
                </a:solidFill>
                <a:latin typeface="Open Sans"/>
                <a:ea typeface="Open Sans"/>
                <a:cs typeface="Open Sans"/>
                <a:sym typeface="Open Sans"/>
              </a:rPr>
              <a:t>Τέλος, η Αφρική, η Νότια Αμερική και η Ωκεανία έχουν χαμηλότερα επίπεδα παραγωγής και κατανάλωσης, υποδεικνύοντας την ανάγκη για επενδύσεις και αναβάθμιση της τεχνολογίας.</a:t>
            </a:r>
          </a:p>
          <a:p>
            <a:pPr marL="0" lvl="0" indent="0" algn="l">
              <a:lnSpc>
                <a:spcPts val="3079"/>
              </a:lnSpc>
              <a:spcBef>
                <a:spcPct val="0"/>
              </a:spcBef>
            </a:pPr>
            <a:endParaRPr lang="en-US" sz="1600">
              <a:solidFill>
                <a:srgbClr val="051D4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Acquisition Cost</a:t>
            </a:r>
          </a:p>
        </p:txBody>
      </p:sp>
      <p:sp>
        <p:nvSpPr>
          <p:cNvPr id="3" name="TextBox 3"/>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Satisfaction</a:t>
            </a:r>
          </a:p>
        </p:txBody>
      </p:sp>
      <p:grpSp>
        <p:nvGrpSpPr>
          <p:cNvPr id="4" name="Group 4"/>
          <p:cNvGrpSpPr/>
          <p:nvPr/>
        </p:nvGrpSpPr>
        <p:grpSpPr>
          <a:xfrm>
            <a:off x="15238003" y="8290589"/>
            <a:ext cx="7523780" cy="752378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l-GR"/>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 name="Group 7"/>
          <p:cNvGrpSpPr/>
          <p:nvPr/>
        </p:nvGrpSpPr>
        <p:grpSpPr>
          <a:xfrm>
            <a:off x="-3724222" y="-4507687"/>
            <a:ext cx="5924489" cy="592448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l-GR"/>
            </a:p>
          </p:txBody>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4294863" y="347091"/>
            <a:ext cx="7922504" cy="15716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ea typeface="Open Sans Extra Bold"/>
                <a:cs typeface="Open Sans Extra Bold"/>
                <a:sym typeface="Open Sans Extra Bold"/>
              </a:rPr>
              <a:t>Technological Capacity &amp; Investment Opportunities</a:t>
            </a:r>
          </a:p>
        </p:txBody>
      </p:sp>
      <p:grpSp>
        <p:nvGrpSpPr>
          <p:cNvPr id="11" name="Group 11"/>
          <p:cNvGrpSpPr/>
          <p:nvPr/>
        </p:nvGrpSpPr>
        <p:grpSpPr>
          <a:xfrm>
            <a:off x="-5668560" y="-1458177"/>
            <a:ext cx="9257572" cy="13881919"/>
            <a:chOff x="0" y="0"/>
            <a:chExt cx="542040" cy="812800"/>
          </a:xfrm>
        </p:grpSpPr>
        <p:sp>
          <p:nvSpPr>
            <p:cNvPr id="12" name="Freeform 12"/>
            <p:cNvSpPr/>
            <p:nvPr/>
          </p:nvSpPr>
          <p:spPr>
            <a:xfrm>
              <a:off x="0" y="0"/>
              <a:ext cx="542040" cy="812800"/>
            </a:xfrm>
            <a:custGeom>
              <a:avLst/>
              <a:gdLst/>
              <a:ahLst/>
              <a:cxnLst/>
              <a:rect l="l" t="t" r="r" b="b"/>
              <a:pathLst>
                <a:path w="542040" h="812800">
                  <a:moveTo>
                    <a:pt x="271020" y="0"/>
                  </a:moveTo>
                  <a:cubicBezTo>
                    <a:pt x="121340" y="0"/>
                    <a:pt x="0" y="181951"/>
                    <a:pt x="0" y="406400"/>
                  </a:cubicBezTo>
                  <a:cubicBezTo>
                    <a:pt x="0" y="630849"/>
                    <a:pt x="121340" y="812800"/>
                    <a:pt x="271020" y="812800"/>
                  </a:cubicBezTo>
                  <a:cubicBezTo>
                    <a:pt x="420700" y="812800"/>
                    <a:pt x="542040" y="630849"/>
                    <a:pt x="542040" y="406400"/>
                  </a:cubicBezTo>
                  <a:cubicBezTo>
                    <a:pt x="542040" y="181951"/>
                    <a:pt x="420700" y="0"/>
                    <a:pt x="271020" y="0"/>
                  </a:cubicBezTo>
                  <a:close/>
                </a:path>
              </a:pathLst>
            </a:custGeom>
            <a:solidFill>
              <a:srgbClr val="145DA0"/>
            </a:solidFill>
          </p:spPr>
          <p:txBody>
            <a:bodyPr/>
            <a:lstStyle/>
            <a:p>
              <a:endParaRPr lang="el-GR"/>
            </a:p>
          </p:txBody>
        </p:sp>
        <p:sp>
          <p:nvSpPr>
            <p:cNvPr id="13" name="TextBox 13"/>
            <p:cNvSpPr txBox="1"/>
            <p:nvPr/>
          </p:nvSpPr>
          <p:spPr>
            <a:xfrm>
              <a:off x="50816" y="38100"/>
              <a:ext cx="440407"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811177" y="4719069"/>
            <a:ext cx="2574266" cy="565045"/>
          </a:xfrm>
          <a:prstGeom prst="rect">
            <a:avLst/>
          </a:prstGeom>
        </p:spPr>
        <p:txBody>
          <a:bodyPr lIns="0" tIns="0" rIns="0" bIns="0" rtlCol="0" anchor="t">
            <a:spAutoFit/>
          </a:bodyPr>
          <a:lstStyle/>
          <a:p>
            <a:pPr marL="0" lvl="0" indent="0" algn="l">
              <a:lnSpc>
                <a:spcPts val="4578"/>
              </a:lnSpc>
              <a:spcBef>
                <a:spcPct val="0"/>
              </a:spcBef>
            </a:pPr>
            <a:r>
              <a:rPr lang="en-US" sz="3270">
                <a:solidFill>
                  <a:srgbClr val="FDFDFD"/>
                </a:solidFill>
                <a:latin typeface="Open Sans Extra Bold"/>
                <a:ea typeface="Open Sans Extra Bold"/>
                <a:cs typeface="Open Sans Extra Bold"/>
                <a:sym typeface="Open Sans Extra Bold"/>
              </a:rPr>
              <a:t>Graphs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6025138" y="8127733"/>
            <a:ext cx="7523780" cy="752378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l-GR"/>
            </a:p>
          </p:txBody>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514130" y="143522"/>
            <a:ext cx="7922504" cy="15716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ea typeface="Open Sans Extra Bold"/>
                <a:cs typeface="Open Sans Extra Bold"/>
                <a:sym typeface="Open Sans Extra Bold"/>
              </a:rPr>
              <a:t>Technological Capacity &amp; Investment Opportunities</a:t>
            </a:r>
          </a:p>
        </p:txBody>
      </p:sp>
      <p:sp>
        <p:nvSpPr>
          <p:cNvPr id="6" name="TextBox 6"/>
          <p:cNvSpPr txBox="1"/>
          <p:nvPr/>
        </p:nvSpPr>
        <p:spPr>
          <a:xfrm>
            <a:off x="3514130" y="1971911"/>
            <a:ext cx="12034606" cy="26015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51D40"/>
                </a:solidFill>
                <a:latin typeface="Open Sans Extra Bold"/>
                <a:ea typeface="Open Sans Extra Bold"/>
                <a:cs typeface="Open Sans Extra Bold"/>
                <a:sym typeface="Open Sans Extra Bold"/>
              </a:rPr>
              <a:t>Countries with Highest Energy Capacity</a:t>
            </a:r>
          </a:p>
          <a:p>
            <a:pPr algn="l">
              <a:lnSpc>
                <a:spcPts val="1540"/>
              </a:lnSpc>
            </a:pPr>
            <a:endParaRPr lang="en-US" sz="2199">
              <a:solidFill>
                <a:srgbClr val="051D40"/>
              </a:solidFill>
              <a:latin typeface="Open Sans Extra Bold"/>
              <a:ea typeface="Open Sans Extra Bold"/>
              <a:cs typeface="Open Sans Extra Bold"/>
              <a:sym typeface="Open Sans Extra Bold"/>
            </a:endParaRPr>
          </a:p>
          <a:p>
            <a:pPr algn="l">
              <a:lnSpc>
                <a:spcPts val="2520"/>
              </a:lnSpc>
            </a:pPr>
            <a:r>
              <a:rPr lang="en-US" sz="1800">
                <a:solidFill>
                  <a:srgbClr val="051D40"/>
                </a:solidFill>
                <a:latin typeface="Open Sans"/>
                <a:ea typeface="Open Sans"/>
                <a:cs typeface="Open Sans"/>
                <a:sym typeface="Open Sans"/>
              </a:rPr>
              <a:t>Ο δείκτης της χωρητικότητας της ηλεκτρικής ενέργειας αποκαλύπτει την άνιση τεχνολογική ανάπτυξη κάθε περιοχής. Ειδικότερα, τις μεγαλύτερες ενεργειακές χωρητικότητες φαίνεται να κατέχουν η </a:t>
            </a:r>
            <a:r>
              <a:rPr lang="en-US" sz="1800" b="1">
                <a:solidFill>
                  <a:srgbClr val="051D40"/>
                </a:solidFill>
                <a:latin typeface="Open Sans Bold"/>
                <a:ea typeface="Open Sans Bold"/>
                <a:cs typeface="Open Sans Bold"/>
                <a:sym typeface="Open Sans Bold"/>
              </a:rPr>
              <a:t>Κίνα</a:t>
            </a:r>
            <a:r>
              <a:rPr lang="en-US" sz="1800">
                <a:solidFill>
                  <a:srgbClr val="051D40"/>
                </a:solidFill>
                <a:latin typeface="Open Sans"/>
                <a:ea typeface="Open Sans"/>
                <a:cs typeface="Open Sans"/>
                <a:sym typeface="Open Sans"/>
              </a:rPr>
              <a:t> και οι </a:t>
            </a:r>
            <a:r>
              <a:rPr lang="en-US" sz="1800" b="1">
                <a:solidFill>
                  <a:srgbClr val="051D40"/>
                </a:solidFill>
                <a:latin typeface="Open Sans Bold"/>
                <a:ea typeface="Open Sans Bold"/>
                <a:cs typeface="Open Sans Bold"/>
                <a:sym typeface="Open Sans Bold"/>
              </a:rPr>
              <a:t>ΗΠΑ</a:t>
            </a:r>
            <a:r>
              <a:rPr lang="en-US" sz="1800">
                <a:solidFill>
                  <a:srgbClr val="051D40"/>
                </a:solidFill>
                <a:latin typeface="Open Sans"/>
                <a:ea typeface="Open Sans"/>
                <a:cs typeface="Open Sans"/>
                <a:sym typeface="Open Sans"/>
              </a:rPr>
              <a:t>. Αυτή η κυριαρχία δεν είναι τυχαία, καθώς αντικατοπτρίζει την τεχνολογική υπεροχή και τις σημαντικές επενδύσεις των δύο αυτών χωρών στις ενεργειακές υποδομές.</a:t>
            </a:r>
          </a:p>
          <a:p>
            <a:pPr algn="l">
              <a:lnSpc>
                <a:spcPts val="3079"/>
              </a:lnSpc>
            </a:pPr>
            <a:endParaRPr lang="en-US" sz="1800">
              <a:solidFill>
                <a:srgbClr val="051D40"/>
              </a:solidFill>
              <a:latin typeface="Open Sans"/>
              <a:ea typeface="Open Sans"/>
              <a:cs typeface="Open Sans"/>
              <a:sym typeface="Open Sans"/>
            </a:endParaRPr>
          </a:p>
          <a:p>
            <a:pPr marL="0" lvl="0" indent="0" algn="l">
              <a:lnSpc>
                <a:spcPts val="3079"/>
              </a:lnSpc>
              <a:spcBef>
                <a:spcPct val="0"/>
              </a:spcBef>
            </a:pPr>
            <a:endParaRPr lang="en-US" sz="1800">
              <a:solidFill>
                <a:srgbClr val="051D40"/>
              </a:solidFill>
              <a:latin typeface="Open Sans"/>
              <a:ea typeface="Open Sans"/>
              <a:cs typeface="Open Sans"/>
              <a:sym typeface="Open Sans"/>
            </a:endParaRPr>
          </a:p>
        </p:txBody>
      </p:sp>
      <p:sp>
        <p:nvSpPr>
          <p:cNvPr id="7" name="TextBox 7"/>
          <p:cNvSpPr txBox="1"/>
          <p:nvPr/>
        </p:nvSpPr>
        <p:spPr>
          <a:xfrm>
            <a:off x="3514130" y="4525881"/>
            <a:ext cx="12961650" cy="2940874"/>
          </a:xfrm>
          <a:prstGeom prst="rect">
            <a:avLst/>
          </a:prstGeom>
        </p:spPr>
        <p:txBody>
          <a:bodyPr lIns="0" tIns="0" rIns="0" bIns="0" rtlCol="0" anchor="t">
            <a:spAutoFit/>
          </a:bodyPr>
          <a:lstStyle/>
          <a:p>
            <a:pPr marL="482569" lvl="1" indent="-241284" algn="l">
              <a:lnSpc>
                <a:spcPts val="3129"/>
              </a:lnSpc>
              <a:buFont typeface="Arial"/>
              <a:buChar char="•"/>
            </a:pPr>
            <a:r>
              <a:rPr lang="en-US" sz="2235">
                <a:solidFill>
                  <a:srgbClr val="051D40"/>
                </a:solidFill>
                <a:latin typeface="Open Sans Extra Bold"/>
                <a:ea typeface="Open Sans Extra Bold"/>
                <a:cs typeface="Open Sans Extra Bold"/>
                <a:sym typeface="Open Sans Extra Bold"/>
              </a:rPr>
              <a:t>Energy Infrastructure and Technological Maturity</a:t>
            </a:r>
          </a:p>
          <a:p>
            <a:pPr algn="l">
              <a:lnSpc>
                <a:spcPts val="1540"/>
              </a:lnSpc>
            </a:pPr>
            <a:endParaRPr lang="en-US" sz="2235">
              <a:solidFill>
                <a:srgbClr val="051D40"/>
              </a:solidFill>
              <a:latin typeface="Open Sans Extra Bold"/>
              <a:ea typeface="Open Sans Extra Bold"/>
              <a:cs typeface="Open Sans Extra Bold"/>
              <a:sym typeface="Open Sans Extra Bold"/>
            </a:endParaRPr>
          </a:p>
          <a:p>
            <a:pPr algn="l">
              <a:lnSpc>
                <a:spcPts val="2379"/>
              </a:lnSpc>
            </a:pPr>
            <a:r>
              <a:rPr lang="en-US" sz="1699">
                <a:solidFill>
                  <a:srgbClr val="051D40"/>
                </a:solidFill>
                <a:latin typeface="Open Sans"/>
                <a:ea typeface="Open Sans"/>
                <a:cs typeface="Open Sans"/>
                <a:sym typeface="Open Sans"/>
              </a:rPr>
              <a:t>Αναφορικά με τις ηπείρους, η </a:t>
            </a:r>
            <a:r>
              <a:rPr lang="en-US" sz="1699" b="1">
                <a:solidFill>
                  <a:srgbClr val="051D40"/>
                </a:solidFill>
                <a:latin typeface="Open Sans Bold"/>
                <a:ea typeface="Open Sans Bold"/>
                <a:cs typeface="Open Sans Bold"/>
                <a:sym typeface="Open Sans Bold"/>
              </a:rPr>
              <a:t>Ασία</a:t>
            </a:r>
            <a:r>
              <a:rPr lang="en-US" sz="1699">
                <a:solidFill>
                  <a:srgbClr val="051D40"/>
                </a:solidFill>
                <a:latin typeface="Open Sans"/>
                <a:ea typeface="Open Sans"/>
                <a:cs typeface="Open Sans"/>
                <a:sym typeface="Open Sans"/>
              </a:rPr>
              <a:t> κατέχει τη μεγαλύτερη ενεργειακή χωρητικότητα, κυρίως λόγω της </a:t>
            </a:r>
            <a:r>
              <a:rPr lang="en-US" sz="1699" b="1">
                <a:solidFill>
                  <a:srgbClr val="051D40"/>
                </a:solidFill>
                <a:latin typeface="Open Sans Bold"/>
                <a:ea typeface="Open Sans Bold"/>
                <a:cs typeface="Open Sans Bold"/>
                <a:sym typeface="Open Sans Bold"/>
              </a:rPr>
              <a:t>Κίνας </a:t>
            </a:r>
            <a:r>
              <a:rPr lang="en-US" sz="1699">
                <a:solidFill>
                  <a:srgbClr val="051D40"/>
                </a:solidFill>
                <a:latin typeface="Open Sans"/>
                <a:ea typeface="Open Sans"/>
                <a:cs typeface="Open Sans"/>
                <a:sym typeface="Open Sans"/>
              </a:rPr>
              <a:t>και της </a:t>
            </a:r>
            <a:r>
              <a:rPr lang="en-US" sz="1699" b="1">
                <a:solidFill>
                  <a:srgbClr val="051D40"/>
                </a:solidFill>
                <a:latin typeface="Open Sans Bold"/>
                <a:ea typeface="Open Sans Bold"/>
                <a:cs typeface="Open Sans Bold"/>
                <a:sym typeface="Open Sans Bold"/>
              </a:rPr>
              <a:t>Ινδίας</a:t>
            </a:r>
            <a:r>
              <a:rPr lang="en-US" sz="1699">
                <a:solidFill>
                  <a:srgbClr val="051D40"/>
                </a:solidFill>
                <a:latin typeface="Open Sans"/>
                <a:ea typeface="Open Sans"/>
                <a:cs typeface="Open Sans"/>
                <a:sym typeface="Open Sans"/>
              </a:rPr>
              <a:t>. Ακολουθεί η </a:t>
            </a:r>
            <a:r>
              <a:rPr lang="en-US" sz="1699" b="1">
                <a:solidFill>
                  <a:srgbClr val="051D40"/>
                </a:solidFill>
                <a:latin typeface="Open Sans Bold"/>
                <a:ea typeface="Open Sans Bold"/>
                <a:cs typeface="Open Sans Bold"/>
                <a:sym typeface="Open Sans Bold"/>
              </a:rPr>
              <a:t>Βόρεια Αμερική</a:t>
            </a:r>
            <a:r>
              <a:rPr lang="en-US" sz="1699">
                <a:solidFill>
                  <a:srgbClr val="051D40"/>
                </a:solidFill>
                <a:latin typeface="Open Sans"/>
                <a:ea typeface="Open Sans"/>
                <a:cs typeface="Open Sans"/>
                <a:sym typeface="Open Sans"/>
              </a:rPr>
              <a:t>, με τις </a:t>
            </a:r>
            <a:r>
              <a:rPr lang="en-US" sz="1699" b="1">
                <a:solidFill>
                  <a:srgbClr val="051D40"/>
                </a:solidFill>
                <a:latin typeface="Open Sans Bold"/>
                <a:ea typeface="Open Sans Bold"/>
                <a:cs typeface="Open Sans Bold"/>
                <a:sym typeface="Open Sans Bold"/>
              </a:rPr>
              <a:t>ΗΠΑ </a:t>
            </a:r>
            <a:r>
              <a:rPr lang="en-US" sz="1699">
                <a:solidFill>
                  <a:srgbClr val="051D40"/>
                </a:solidFill>
                <a:latin typeface="Open Sans"/>
                <a:ea typeface="Open Sans"/>
                <a:cs typeface="Open Sans"/>
                <a:sym typeface="Open Sans"/>
              </a:rPr>
              <a:t>να έχουν ηγετική θέση, ενώ η </a:t>
            </a:r>
            <a:r>
              <a:rPr lang="en-US" sz="1699" b="1">
                <a:solidFill>
                  <a:srgbClr val="051D40"/>
                </a:solidFill>
                <a:latin typeface="Open Sans Bold"/>
                <a:ea typeface="Open Sans Bold"/>
                <a:cs typeface="Open Sans Bold"/>
                <a:sym typeface="Open Sans Bold"/>
              </a:rPr>
              <a:t>Ευρώπη </a:t>
            </a:r>
            <a:r>
              <a:rPr lang="en-US" sz="1699">
                <a:solidFill>
                  <a:srgbClr val="051D40"/>
                </a:solidFill>
                <a:latin typeface="Open Sans"/>
                <a:ea typeface="Open Sans"/>
                <a:cs typeface="Open Sans"/>
                <a:sym typeface="Open Sans"/>
              </a:rPr>
              <a:t>κατατάσσεται τρίτη. Αντίθετα, η </a:t>
            </a:r>
            <a:r>
              <a:rPr lang="en-US" sz="1699" b="1">
                <a:solidFill>
                  <a:srgbClr val="051D40"/>
                </a:solidFill>
                <a:latin typeface="Open Sans Bold"/>
                <a:ea typeface="Open Sans Bold"/>
                <a:cs typeface="Open Sans Bold"/>
                <a:sym typeface="Open Sans Bold"/>
              </a:rPr>
              <a:t>Νότια Αμερική</a:t>
            </a:r>
            <a:r>
              <a:rPr lang="en-US" sz="1699">
                <a:solidFill>
                  <a:srgbClr val="051D40"/>
                </a:solidFill>
                <a:latin typeface="Open Sans"/>
                <a:ea typeface="Open Sans"/>
                <a:cs typeface="Open Sans"/>
                <a:sym typeface="Open Sans"/>
              </a:rPr>
              <a:t>, η </a:t>
            </a:r>
            <a:r>
              <a:rPr lang="en-US" sz="1699" b="1">
                <a:solidFill>
                  <a:srgbClr val="051D40"/>
                </a:solidFill>
                <a:latin typeface="Open Sans Bold"/>
                <a:ea typeface="Open Sans Bold"/>
                <a:cs typeface="Open Sans Bold"/>
                <a:sym typeface="Open Sans Bold"/>
              </a:rPr>
              <a:t>Αφρική</a:t>
            </a:r>
            <a:r>
              <a:rPr lang="en-US" sz="1699">
                <a:solidFill>
                  <a:srgbClr val="051D40"/>
                </a:solidFill>
                <a:latin typeface="Open Sans"/>
                <a:ea typeface="Open Sans"/>
                <a:cs typeface="Open Sans"/>
                <a:sym typeface="Open Sans"/>
              </a:rPr>
              <a:t> και η </a:t>
            </a:r>
            <a:r>
              <a:rPr lang="en-US" sz="1699" b="1">
                <a:solidFill>
                  <a:srgbClr val="051D40"/>
                </a:solidFill>
                <a:latin typeface="Open Sans Bold"/>
                <a:ea typeface="Open Sans Bold"/>
                <a:cs typeface="Open Sans Bold"/>
                <a:sym typeface="Open Sans Bold"/>
              </a:rPr>
              <a:t>Ωκεανία</a:t>
            </a:r>
            <a:r>
              <a:rPr lang="en-US" sz="1699">
                <a:solidFill>
                  <a:srgbClr val="051D40"/>
                </a:solidFill>
                <a:latin typeface="Open Sans"/>
                <a:ea typeface="Open Sans"/>
                <a:cs typeface="Open Sans"/>
                <a:sym typeface="Open Sans"/>
              </a:rPr>
              <a:t> έχουν πολύ χαμηλότερες χωρητικότητες, ενδεικτικές των περιφερειακών ανισοτήτων στον ενεργειακό τομέα που χρήζει ανάγκης μεγαλύτερων επενδύσεων. Το επίπεδο τεχνολογικής ανάπτυξης και οι επενδύσεις των υπολοίπων χωρών είναι εμφανώς περιορισμένες σε σύγκριση με τις δύο υπερδυνάμεις. Ενδεικτικά, αναφέρονται χώρες, όπως η </a:t>
            </a:r>
            <a:r>
              <a:rPr lang="en-US" sz="1699" b="1">
                <a:solidFill>
                  <a:srgbClr val="051D40"/>
                </a:solidFill>
                <a:latin typeface="Open Sans Bold"/>
                <a:ea typeface="Open Sans Bold"/>
                <a:cs typeface="Open Sans Bold"/>
                <a:sym typeface="Open Sans Bold"/>
              </a:rPr>
              <a:t>Βραζιλία</a:t>
            </a:r>
            <a:r>
              <a:rPr lang="en-US" sz="1699">
                <a:solidFill>
                  <a:srgbClr val="051D40"/>
                </a:solidFill>
                <a:latin typeface="Open Sans"/>
                <a:ea typeface="Open Sans"/>
                <a:cs typeface="Open Sans"/>
                <a:sym typeface="Open Sans"/>
              </a:rPr>
              <a:t>, ο </a:t>
            </a:r>
            <a:r>
              <a:rPr lang="en-US" sz="1699" b="1">
                <a:solidFill>
                  <a:srgbClr val="051D40"/>
                </a:solidFill>
                <a:latin typeface="Open Sans Bold"/>
                <a:ea typeface="Open Sans Bold"/>
                <a:cs typeface="Open Sans Bold"/>
                <a:sym typeface="Open Sans Bold"/>
              </a:rPr>
              <a:t>Καναδάς</a:t>
            </a:r>
            <a:r>
              <a:rPr lang="en-US" sz="1699">
                <a:solidFill>
                  <a:srgbClr val="051D40"/>
                </a:solidFill>
                <a:latin typeface="Open Sans"/>
                <a:ea typeface="Open Sans"/>
                <a:cs typeface="Open Sans"/>
                <a:sym typeface="Open Sans"/>
              </a:rPr>
              <a:t> και η </a:t>
            </a:r>
            <a:r>
              <a:rPr lang="en-US" sz="1699" b="1">
                <a:solidFill>
                  <a:srgbClr val="051D40"/>
                </a:solidFill>
                <a:latin typeface="Open Sans Bold"/>
                <a:ea typeface="Open Sans Bold"/>
                <a:cs typeface="Open Sans Bold"/>
                <a:sym typeface="Open Sans Bold"/>
              </a:rPr>
              <a:t>Γαλλία</a:t>
            </a:r>
            <a:r>
              <a:rPr lang="en-US" sz="1699">
                <a:solidFill>
                  <a:srgbClr val="051D40"/>
                </a:solidFill>
                <a:latin typeface="Open Sans"/>
                <a:ea typeface="Open Sans"/>
                <a:cs typeface="Open Sans"/>
                <a:sym typeface="Open Sans"/>
              </a:rPr>
              <a:t>, που συνεισφέρουν στη συνολική χωρητικότητα, αν και η δυναμική τους παραμένει μικρότερη.</a:t>
            </a:r>
          </a:p>
          <a:p>
            <a:pPr marL="0" lvl="0" indent="0" algn="l">
              <a:lnSpc>
                <a:spcPts val="2379"/>
              </a:lnSpc>
              <a:spcBef>
                <a:spcPct val="0"/>
              </a:spcBef>
            </a:pPr>
            <a:endParaRPr lang="en-US" sz="1699">
              <a:solidFill>
                <a:srgbClr val="051D40"/>
              </a:solidFill>
              <a:latin typeface="Open Sans"/>
              <a:ea typeface="Open Sans"/>
              <a:cs typeface="Open Sans"/>
              <a:sym typeface="Open Sans"/>
            </a:endParaRPr>
          </a:p>
        </p:txBody>
      </p:sp>
      <p:grpSp>
        <p:nvGrpSpPr>
          <p:cNvPr id="8" name="Group 8"/>
          <p:cNvGrpSpPr/>
          <p:nvPr/>
        </p:nvGrpSpPr>
        <p:grpSpPr>
          <a:xfrm>
            <a:off x="-5478561" y="-1308893"/>
            <a:ext cx="8706439" cy="13881919"/>
            <a:chOff x="0" y="0"/>
            <a:chExt cx="509771" cy="812800"/>
          </a:xfrm>
        </p:grpSpPr>
        <p:sp>
          <p:nvSpPr>
            <p:cNvPr id="9" name="Freeform 9"/>
            <p:cNvSpPr/>
            <p:nvPr/>
          </p:nvSpPr>
          <p:spPr>
            <a:xfrm>
              <a:off x="0" y="0"/>
              <a:ext cx="509771" cy="812800"/>
            </a:xfrm>
            <a:custGeom>
              <a:avLst/>
              <a:gdLst/>
              <a:ahLst/>
              <a:cxnLst/>
              <a:rect l="l" t="t" r="r" b="b"/>
              <a:pathLst>
                <a:path w="509771" h="812800">
                  <a:moveTo>
                    <a:pt x="254885" y="0"/>
                  </a:moveTo>
                  <a:cubicBezTo>
                    <a:pt x="114116" y="0"/>
                    <a:pt x="0" y="181951"/>
                    <a:pt x="0" y="406400"/>
                  </a:cubicBezTo>
                  <a:cubicBezTo>
                    <a:pt x="0" y="630849"/>
                    <a:pt x="114116" y="812800"/>
                    <a:pt x="254885" y="812800"/>
                  </a:cubicBezTo>
                  <a:cubicBezTo>
                    <a:pt x="395655" y="812800"/>
                    <a:pt x="509771" y="630849"/>
                    <a:pt x="509771" y="406400"/>
                  </a:cubicBezTo>
                  <a:cubicBezTo>
                    <a:pt x="509771" y="181951"/>
                    <a:pt x="395655" y="0"/>
                    <a:pt x="254885" y="0"/>
                  </a:cubicBezTo>
                  <a:close/>
                </a:path>
              </a:pathLst>
            </a:custGeom>
            <a:solidFill>
              <a:srgbClr val="145DA0"/>
            </a:solidFill>
          </p:spPr>
          <p:txBody>
            <a:bodyPr/>
            <a:lstStyle/>
            <a:p>
              <a:endParaRPr lang="el-GR"/>
            </a:p>
          </p:txBody>
        </p:sp>
        <p:sp>
          <p:nvSpPr>
            <p:cNvPr id="10" name="TextBox 10"/>
            <p:cNvSpPr txBox="1"/>
            <p:nvPr/>
          </p:nvSpPr>
          <p:spPr>
            <a:xfrm>
              <a:off x="47791" y="38100"/>
              <a:ext cx="414189"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4088" y="4827640"/>
            <a:ext cx="2609610" cy="565045"/>
          </a:xfrm>
          <a:prstGeom prst="rect">
            <a:avLst/>
          </a:prstGeom>
        </p:spPr>
        <p:txBody>
          <a:bodyPr lIns="0" tIns="0" rIns="0" bIns="0" rtlCol="0" anchor="t">
            <a:spAutoFit/>
          </a:bodyPr>
          <a:lstStyle/>
          <a:p>
            <a:pPr marL="0" lvl="0" indent="0" algn="l">
              <a:lnSpc>
                <a:spcPts val="4578"/>
              </a:lnSpc>
              <a:spcBef>
                <a:spcPct val="0"/>
              </a:spcBef>
            </a:pPr>
            <a:r>
              <a:rPr lang="en-US" sz="3270">
                <a:solidFill>
                  <a:srgbClr val="FDFDFD"/>
                </a:solidFill>
                <a:latin typeface="Open Sans Extra Bold"/>
                <a:ea typeface="Open Sans Extra Bold"/>
                <a:cs typeface="Open Sans Extra Bold"/>
                <a:sym typeface="Open Sans Extra Bold"/>
              </a:rPr>
              <a:t>Conclusions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724222" y="-4507687"/>
            <a:ext cx="5924489" cy="592448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l-GR"/>
            </a:p>
          </p:txBody>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5238003" y="8290589"/>
            <a:ext cx="7523780" cy="752378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l-GR"/>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TextBox 8"/>
          <p:cNvSpPr txBox="1"/>
          <p:nvPr/>
        </p:nvSpPr>
        <p:spPr>
          <a:xfrm>
            <a:off x="1757031" y="387805"/>
            <a:ext cx="15088148" cy="7715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ea typeface="Open Sans Extra Bold"/>
                <a:cs typeface="Open Sans Extra Bold"/>
                <a:sym typeface="Open Sans Extra Bold"/>
              </a:rPr>
              <a:t>Final Conclusions &amp; Investment Recommendations</a:t>
            </a:r>
          </a:p>
        </p:txBody>
      </p:sp>
      <p:sp>
        <p:nvSpPr>
          <p:cNvPr id="9" name="TextBox 9"/>
          <p:cNvSpPr txBox="1"/>
          <p:nvPr/>
        </p:nvSpPr>
        <p:spPr>
          <a:xfrm>
            <a:off x="227994" y="2549669"/>
            <a:ext cx="18060006" cy="1461770"/>
          </a:xfrm>
          <a:prstGeom prst="rect">
            <a:avLst/>
          </a:prstGeom>
        </p:spPr>
        <p:txBody>
          <a:bodyPr lIns="0" tIns="0" rIns="0" bIns="0" rtlCol="0" anchor="t">
            <a:spAutoFit/>
          </a:bodyPr>
          <a:lstStyle/>
          <a:p>
            <a:pPr algn="l">
              <a:lnSpc>
                <a:spcPts val="2380"/>
              </a:lnSpc>
              <a:spcBef>
                <a:spcPct val="0"/>
              </a:spcBef>
            </a:pPr>
            <a:r>
              <a:rPr lang="en-US" sz="1700">
                <a:solidFill>
                  <a:srgbClr val="051D40"/>
                </a:solidFill>
                <a:latin typeface="Open Sans"/>
                <a:ea typeface="Open Sans"/>
                <a:cs typeface="Open Sans"/>
                <a:sym typeface="Open Sans"/>
              </a:rPr>
              <a:t>Η πυρηνική ενέργεια συνιστά μια καλή περίπτωση επένδυσης πάντοτε, εφόσον αποτελεί θεμέλιο για την πρόοδο και την επίτευξη της ενεργειακής βιωσιμότητας. Σύμφωνα με τα δεδομένα, κρίνονται ως συμφέρουσες επιλογές για επένδυση χώρες με </a:t>
            </a:r>
            <a:r>
              <a:rPr lang="en-US" sz="1700" b="1">
                <a:solidFill>
                  <a:srgbClr val="051D40"/>
                </a:solidFill>
                <a:latin typeface="Open Sans Bold"/>
                <a:ea typeface="Open Sans Bold"/>
                <a:cs typeface="Open Sans Bold"/>
                <a:sym typeface="Open Sans Bold"/>
              </a:rPr>
              <a:t>ανεπτυγμένες υποδομές</a:t>
            </a:r>
            <a:r>
              <a:rPr lang="en-US" sz="1700">
                <a:solidFill>
                  <a:srgbClr val="051D40"/>
                </a:solidFill>
                <a:latin typeface="Open Sans"/>
                <a:ea typeface="Open Sans"/>
                <a:cs typeface="Open Sans"/>
                <a:sym typeface="Open Sans"/>
              </a:rPr>
              <a:t> και </a:t>
            </a:r>
            <a:r>
              <a:rPr lang="en-US" sz="1700" b="1">
                <a:solidFill>
                  <a:srgbClr val="051D40"/>
                </a:solidFill>
                <a:latin typeface="Open Sans Bold"/>
                <a:ea typeface="Open Sans Bold"/>
                <a:cs typeface="Open Sans Bold"/>
                <a:sym typeface="Open Sans Bold"/>
              </a:rPr>
              <a:t>προηγμένες τεχνολογικές δυνατότητες</a:t>
            </a:r>
            <a:r>
              <a:rPr lang="en-US" sz="1700">
                <a:solidFill>
                  <a:srgbClr val="051D40"/>
                </a:solidFill>
                <a:latin typeface="Open Sans"/>
                <a:ea typeface="Open Sans"/>
                <a:cs typeface="Open Sans"/>
                <a:sym typeface="Open Sans"/>
              </a:rPr>
              <a:t>  όπως οι </a:t>
            </a:r>
            <a:r>
              <a:rPr lang="en-US" sz="1700" b="1">
                <a:solidFill>
                  <a:srgbClr val="051D40"/>
                </a:solidFill>
                <a:latin typeface="Open Sans Bold"/>
                <a:ea typeface="Open Sans Bold"/>
                <a:cs typeface="Open Sans Bold"/>
                <a:sym typeface="Open Sans Bold"/>
              </a:rPr>
              <a:t>Ηνωμένες Πολιτείες</a:t>
            </a:r>
            <a:r>
              <a:rPr lang="en-US" sz="1700">
                <a:solidFill>
                  <a:srgbClr val="051D40"/>
                </a:solidFill>
                <a:latin typeface="Open Sans"/>
                <a:ea typeface="Open Sans"/>
                <a:cs typeface="Open Sans"/>
                <a:sym typeface="Open Sans"/>
              </a:rPr>
              <a:t>, η </a:t>
            </a:r>
            <a:r>
              <a:rPr lang="en-US" sz="1700" b="1">
                <a:solidFill>
                  <a:srgbClr val="051D40"/>
                </a:solidFill>
                <a:latin typeface="Open Sans Bold"/>
                <a:ea typeface="Open Sans Bold"/>
                <a:cs typeface="Open Sans Bold"/>
                <a:sym typeface="Open Sans Bold"/>
              </a:rPr>
              <a:t>Γαλλία</a:t>
            </a:r>
            <a:r>
              <a:rPr lang="en-US" sz="1700">
                <a:solidFill>
                  <a:srgbClr val="051D40"/>
                </a:solidFill>
                <a:latin typeface="Open Sans"/>
                <a:ea typeface="Open Sans"/>
                <a:cs typeface="Open Sans"/>
                <a:sym typeface="Open Sans"/>
              </a:rPr>
              <a:t> και η </a:t>
            </a:r>
            <a:r>
              <a:rPr lang="en-US" sz="1700" b="1">
                <a:solidFill>
                  <a:srgbClr val="051D40"/>
                </a:solidFill>
                <a:latin typeface="Open Sans Bold"/>
                <a:ea typeface="Open Sans Bold"/>
                <a:cs typeface="Open Sans Bold"/>
                <a:sym typeface="Open Sans Bold"/>
              </a:rPr>
              <a:t>Κίνα</a:t>
            </a:r>
            <a:r>
              <a:rPr lang="en-US" sz="1700">
                <a:solidFill>
                  <a:srgbClr val="051D40"/>
                </a:solidFill>
                <a:latin typeface="Open Sans"/>
                <a:ea typeface="Open Sans"/>
                <a:cs typeface="Open Sans"/>
                <a:sym typeface="Open Sans"/>
              </a:rPr>
              <a:t>. Οι χώρες αυτές όχι μόνο κατέχουν ηγετική θέση στην παραγωγή πυρηνικής ενέργειας, αλλά επίσης διαθέτουν ένα </a:t>
            </a:r>
            <a:r>
              <a:rPr lang="en-US" sz="1700" b="1">
                <a:solidFill>
                  <a:srgbClr val="051D40"/>
                </a:solidFill>
                <a:latin typeface="Open Sans Bold"/>
                <a:ea typeface="Open Sans Bold"/>
                <a:cs typeface="Open Sans Bold"/>
                <a:sym typeface="Open Sans Bold"/>
              </a:rPr>
              <a:t>εξελιγμένο ενεργειακό σύστημα</a:t>
            </a:r>
            <a:r>
              <a:rPr lang="en-US" sz="1700">
                <a:solidFill>
                  <a:srgbClr val="051D40"/>
                </a:solidFill>
                <a:latin typeface="Open Sans"/>
                <a:ea typeface="Open Sans"/>
                <a:cs typeface="Open Sans"/>
                <a:sym typeface="Open Sans"/>
              </a:rPr>
              <a:t> και παρουσιάζουν </a:t>
            </a:r>
            <a:r>
              <a:rPr lang="en-US" sz="1700" b="1">
                <a:solidFill>
                  <a:srgbClr val="051D40"/>
                </a:solidFill>
                <a:latin typeface="Open Sans Bold"/>
                <a:ea typeface="Open Sans Bold"/>
                <a:cs typeface="Open Sans Bold"/>
                <a:sym typeface="Open Sans Bold"/>
              </a:rPr>
              <a:t>σταθερές τιμές μεταξύ παραγωγής και κατανάλωσης</a:t>
            </a:r>
            <a:r>
              <a:rPr lang="en-US" sz="1700">
                <a:solidFill>
                  <a:srgbClr val="051D40"/>
                </a:solidFill>
                <a:latin typeface="Open Sans"/>
                <a:ea typeface="Open Sans"/>
                <a:cs typeface="Open Sans"/>
                <a:sym typeface="Open Sans"/>
              </a:rPr>
              <a:t>. Με τους τρόπους αυτούς οι παραπάνω χώρες φαίνεται να έχουν διαμορφώσει ένα </a:t>
            </a:r>
            <a:r>
              <a:rPr lang="en-US" sz="1700" b="1">
                <a:solidFill>
                  <a:srgbClr val="051D40"/>
                </a:solidFill>
                <a:latin typeface="Open Sans Bold"/>
                <a:ea typeface="Open Sans Bold"/>
                <a:cs typeface="Open Sans Bold"/>
                <a:sym typeface="Open Sans Bold"/>
              </a:rPr>
              <a:t>πρόσφορο πεδίο</a:t>
            </a:r>
            <a:r>
              <a:rPr lang="en-US" sz="1700">
                <a:solidFill>
                  <a:srgbClr val="051D40"/>
                </a:solidFill>
                <a:latin typeface="Open Sans"/>
                <a:ea typeface="Open Sans"/>
                <a:cs typeface="Open Sans"/>
                <a:sym typeface="Open Sans"/>
              </a:rPr>
              <a:t> για τους επενδυτές λόγω της ώριμης αγοράς και καθίστανται ιδανικοί στόχοι για χρηματικές επενδύσεις σε ήδη υπάρχουσες εταιρείες. </a:t>
            </a:r>
          </a:p>
        </p:txBody>
      </p:sp>
      <p:grpSp>
        <p:nvGrpSpPr>
          <p:cNvPr id="10" name="Group 10"/>
          <p:cNvGrpSpPr/>
          <p:nvPr/>
        </p:nvGrpSpPr>
        <p:grpSpPr>
          <a:xfrm>
            <a:off x="227994" y="1710779"/>
            <a:ext cx="6241419" cy="685553"/>
            <a:chOff x="0" y="0"/>
            <a:chExt cx="2281381" cy="250585"/>
          </a:xfrm>
        </p:grpSpPr>
        <p:sp>
          <p:nvSpPr>
            <p:cNvPr id="11" name="Freeform 11"/>
            <p:cNvSpPr/>
            <p:nvPr/>
          </p:nvSpPr>
          <p:spPr>
            <a:xfrm>
              <a:off x="0" y="0"/>
              <a:ext cx="2281381" cy="250585"/>
            </a:xfrm>
            <a:custGeom>
              <a:avLst/>
              <a:gdLst/>
              <a:ahLst/>
              <a:cxnLst/>
              <a:rect l="l" t="t" r="r" b="b"/>
              <a:pathLst>
                <a:path w="2281381" h="250585">
                  <a:moveTo>
                    <a:pt x="57059" y="0"/>
                  </a:moveTo>
                  <a:lnTo>
                    <a:pt x="2224322" y="0"/>
                  </a:lnTo>
                  <a:cubicBezTo>
                    <a:pt x="2255835" y="0"/>
                    <a:pt x="2281381" y="25546"/>
                    <a:pt x="2281381" y="57059"/>
                  </a:cubicBezTo>
                  <a:lnTo>
                    <a:pt x="2281381" y="193527"/>
                  </a:lnTo>
                  <a:cubicBezTo>
                    <a:pt x="2281381" y="208659"/>
                    <a:pt x="2275370" y="223173"/>
                    <a:pt x="2264669" y="233873"/>
                  </a:cubicBezTo>
                  <a:cubicBezTo>
                    <a:pt x="2253968" y="244574"/>
                    <a:pt x="2239455" y="250585"/>
                    <a:pt x="2224322" y="250585"/>
                  </a:cubicBezTo>
                  <a:lnTo>
                    <a:pt x="57059" y="250585"/>
                  </a:lnTo>
                  <a:cubicBezTo>
                    <a:pt x="25546" y="250585"/>
                    <a:pt x="0" y="225039"/>
                    <a:pt x="0" y="193527"/>
                  </a:cubicBezTo>
                  <a:lnTo>
                    <a:pt x="0" y="57059"/>
                  </a:lnTo>
                  <a:cubicBezTo>
                    <a:pt x="0" y="41926"/>
                    <a:pt x="6012" y="27413"/>
                    <a:pt x="16712" y="16712"/>
                  </a:cubicBezTo>
                  <a:cubicBezTo>
                    <a:pt x="27413" y="6012"/>
                    <a:pt x="41926" y="0"/>
                    <a:pt x="57059"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l-GR"/>
            </a:p>
          </p:txBody>
        </p:sp>
        <p:sp>
          <p:nvSpPr>
            <p:cNvPr id="12" name="TextBox 12"/>
            <p:cNvSpPr txBox="1"/>
            <p:nvPr/>
          </p:nvSpPr>
          <p:spPr>
            <a:xfrm>
              <a:off x="0" y="-66675"/>
              <a:ext cx="2281381"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Monetary Company Investments</a:t>
              </a:r>
            </a:p>
          </p:txBody>
        </p:sp>
      </p:grpSp>
      <p:grpSp>
        <p:nvGrpSpPr>
          <p:cNvPr id="13" name="Group 13"/>
          <p:cNvGrpSpPr/>
          <p:nvPr/>
        </p:nvGrpSpPr>
        <p:grpSpPr>
          <a:xfrm>
            <a:off x="227994" y="4378120"/>
            <a:ext cx="6241419" cy="685553"/>
            <a:chOff x="0" y="0"/>
            <a:chExt cx="2281381" cy="250585"/>
          </a:xfrm>
        </p:grpSpPr>
        <p:sp>
          <p:nvSpPr>
            <p:cNvPr id="14" name="Freeform 14"/>
            <p:cNvSpPr/>
            <p:nvPr/>
          </p:nvSpPr>
          <p:spPr>
            <a:xfrm>
              <a:off x="0" y="0"/>
              <a:ext cx="2281381" cy="250585"/>
            </a:xfrm>
            <a:custGeom>
              <a:avLst/>
              <a:gdLst/>
              <a:ahLst/>
              <a:cxnLst/>
              <a:rect l="l" t="t" r="r" b="b"/>
              <a:pathLst>
                <a:path w="2281381" h="250585">
                  <a:moveTo>
                    <a:pt x="57059" y="0"/>
                  </a:moveTo>
                  <a:lnTo>
                    <a:pt x="2224322" y="0"/>
                  </a:lnTo>
                  <a:cubicBezTo>
                    <a:pt x="2255835" y="0"/>
                    <a:pt x="2281381" y="25546"/>
                    <a:pt x="2281381" y="57059"/>
                  </a:cubicBezTo>
                  <a:lnTo>
                    <a:pt x="2281381" y="193527"/>
                  </a:lnTo>
                  <a:cubicBezTo>
                    <a:pt x="2281381" y="208659"/>
                    <a:pt x="2275370" y="223173"/>
                    <a:pt x="2264669" y="233873"/>
                  </a:cubicBezTo>
                  <a:cubicBezTo>
                    <a:pt x="2253968" y="244574"/>
                    <a:pt x="2239455" y="250585"/>
                    <a:pt x="2224322" y="250585"/>
                  </a:cubicBezTo>
                  <a:lnTo>
                    <a:pt x="57059" y="250585"/>
                  </a:lnTo>
                  <a:cubicBezTo>
                    <a:pt x="25546" y="250585"/>
                    <a:pt x="0" y="225039"/>
                    <a:pt x="0" y="193527"/>
                  </a:cubicBezTo>
                  <a:lnTo>
                    <a:pt x="0" y="57059"/>
                  </a:lnTo>
                  <a:cubicBezTo>
                    <a:pt x="0" y="41926"/>
                    <a:pt x="6012" y="27413"/>
                    <a:pt x="16712" y="16712"/>
                  </a:cubicBezTo>
                  <a:cubicBezTo>
                    <a:pt x="27413" y="6012"/>
                    <a:pt x="41926" y="0"/>
                    <a:pt x="57059"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l-GR"/>
            </a:p>
          </p:txBody>
        </p:sp>
        <p:sp>
          <p:nvSpPr>
            <p:cNvPr id="15" name="TextBox 15"/>
            <p:cNvSpPr txBox="1"/>
            <p:nvPr/>
          </p:nvSpPr>
          <p:spPr>
            <a:xfrm>
              <a:off x="0" y="-66675"/>
              <a:ext cx="2281381"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Nuclear Plant Construction</a:t>
              </a:r>
            </a:p>
          </p:txBody>
        </p:sp>
      </p:grpSp>
      <p:sp>
        <p:nvSpPr>
          <p:cNvPr id="16" name="TextBox 16"/>
          <p:cNvSpPr txBox="1"/>
          <p:nvPr/>
        </p:nvSpPr>
        <p:spPr>
          <a:xfrm>
            <a:off x="227994" y="5216073"/>
            <a:ext cx="18016899" cy="2347595"/>
          </a:xfrm>
          <a:prstGeom prst="rect">
            <a:avLst/>
          </a:prstGeom>
        </p:spPr>
        <p:txBody>
          <a:bodyPr lIns="0" tIns="0" rIns="0" bIns="0" rtlCol="0" anchor="t">
            <a:spAutoFit/>
          </a:bodyPr>
          <a:lstStyle/>
          <a:p>
            <a:pPr algn="l">
              <a:lnSpc>
                <a:spcPts val="2380"/>
              </a:lnSpc>
              <a:spcBef>
                <a:spcPct val="0"/>
              </a:spcBef>
            </a:pPr>
            <a:r>
              <a:rPr lang="en-US" sz="1700">
                <a:solidFill>
                  <a:srgbClr val="051D40"/>
                </a:solidFill>
                <a:latin typeface="Open Sans"/>
                <a:ea typeface="Open Sans"/>
                <a:cs typeface="Open Sans"/>
                <a:sym typeface="Open Sans"/>
              </a:rPr>
              <a:t>Κατά την αξιολόγηση της καταλληλότητας μιας χώρας για την εγκατάσταση εργοστασίου πυρηνικής ενέργειας λαμβάνονται υπόψη ορισμένες παράμετροι, όπως η </a:t>
            </a:r>
            <a:r>
              <a:rPr lang="en-US" sz="1700" b="1">
                <a:solidFill>
                  <a:srgbClr val="051D40"/>
                </a:solidFill>
                <a:latin typeface="Open Sans Bold"/>
                <a:ea typeface="Open Sans Bold"/>
                <a:cs typeface="Open Sans Bold"/>
                <a:sym typeface="Open Sans Bold"/>
              </a:rPr>
              <a:t>επαρκής ζήτηση</a:t>
            </a:r>
            <a:r>
              <a:rPr lang="en-US" sz="1700">
                <a:solidFill>
                  <a:srgbClr val="051D40"/>
                </a:solidFill>
                <a:latin typeface="Open Sans"/>
                <a:ea typeface="Open Sans"/>
                <a:cs typeface="Open Sans"/>
                <a:sym typeface="Open Sans"/>
              </a:rPr>
              <a:t> και </a:t>
            </a:r>
            <a:r>
              <a:rPr lang="en-US" sz="1700" b="1">
                <a:solidFill>
                  <a:srgbClr val="051D40"/>
                </a:solidFill>
                <a:latin typeface="Open Sans Bold"/>
                <a:ea typeface="Open Sans Bold"/>
                <a:cs typeface="Open Sans Bold"/>
                <a:sym typeface="Open Sans Bold"/>
              </a:rPr>
              <a:t>προσφορά ενέργειας</a:t>
            </a:r>
            <a:r>
              <a:rPr lang="en-US" sz="1700">
                <a:solidFill>
                  <a:srgbClr val="051D40"/>
                </a:solidFill>
                <a:latin typeface="Open Sans"/>
                <a:ea typeface="Open Sans"/>
                <a:cs typeface="Open Sans"/>
                <a:sym typeface="Open Sans"/>
              </a:rPr>
              <a:t>, οι </a:t>
            </a:r>
            <a:r>
              <a:rPr lang="en-US" sz="1700" b="1">
                <a:solidFill>
                  <a:srgbClr val="051D40"/>
                </a:solidFill>
                <a:latin typeface="Open Sans Bold"/>
                <a:ea typeface="Open Sans Bold"/>
                <a:cs typeface="Open Sans Bold"/>
                <a:sym typeface="Open Sans Bold"/>
              </a:rPr>
              <a:t>υποδομές</a:t>
            </a:r>
            <a:r>
              <a:rPr lang="en-US" sz="1700">
                <a:solidFill>
                  <a:srgbClr val="051D40"/>
                </a:solidFill>
                <a:latin typeface="Open Sans"/>
                <a:ea typeface="Open Sans"/>
                <a:cs typeface="Open Sans"/>
                <a:sym typeface="Open Sans"/>
              </a:rPr>
              <a:t>, ο </a:t>
            </a:r>
            <a:r>
              <a:rPr lang="en-US" sz="1700" b="1">
                <a:solidFill>
                  <a:srgbClr val="051D40"/>
                </a:solidFill>
                <a:latin typeface="Open Sans Bold"/>
                <a:ea typeface="Open Sans Bold"/>
                <a:cs typeface="Open Sans Bold"/>
                <a:sym typeface="Open Sans Bold"/>
              </a:rPr>
              <a:t>περιορισμένος ανταγωνισμός</a:t>
            </a:r>
            <a:r>
              <a:rPr lang="en-US" sz="1700">
                <a:solidFill>
                  <a:srgbClr val="051D40"/>
                </a:solidFill>
                <a:latin typeface="Open Sans"/>
                <a:ea typeface="Open Sans"/>
                <a:cs typeface="Open Sans"/>
                <a:sym typeface="Open Sans"/>
              </a:rPr>
              <a:t>, η </a:t>
            </a:r>
            <a:r>
              <a:rPr lang="en-US" sz="1700" b="1">
                <a:solidFill>
                  <a:srgbClr val="051D40"/>
                </a:solidFill>
                <a:latin typeface="Open Sans Bold"/>
                <a:ea typeface="Open Sans Bold"/>
                <a:cs typeface="Open Sans Bold"/>
                <a:sym typeface="Open Sans Bold"/>
              </a:rPr>
              <a:t>απουσία σεισμικών κινδύνων</a:t>
            </a:r>
            <a:r>
              <a:rPr lang="en-US" sz="1700">
                <a:solidFill>
                  <a:srgbClr val="051D40"/>
                </a:solidFill>
                <a:latin typeface="Open Sans"/>
                <a:ea typeface="Open Sans"/>
                <a:cs typeface="Open Sans"/>
                <a:sym typeface="Open Sans"/>
              </a:rPr>
              <a:t>, το </a:t>
            </a:r>
            <a:r>
              <a:rPr lang="en-US" sz="1700" b="1">
                <a:solidFill>
                  <a:srgbClr val="051D40"/>
                </a:solidFill>
                <a:latin typeface="Open Sans Bold"/>
                <a:ea typeface="Open Sans Bold"/>
                <a:cs typeface="Open Sans Bold"/>
                <a:sym typeface="Open Sans Bold"/>
              </a:rPr>
              <a:t>φθηνό </a:t>
            </a:r>
            <a:r>
              <a:rPr lang="en-US" sz="1700">
                <a:solidFill>
                  <a:srgbClr val="051D40"/>
                </a:solidFill>
                <a:latin typeface="Open Sans"/>
                <a:ea typeface="Open Sans"/>
                <a:cs typeface="Open Sans"/>
                <a:sym typeface="Open Sans"/>
              </a:rPr>
              <a:t>και </a:t>
            </a:r>
            <a:r>
              <a:rPr lang="en-US" sz="1700" b="1">
                <a:solidFill>
                  <a:srgbClr val="051D40"/>
                </a:solidFill>
                <a:latin typeface="Open Sans Bold"/>
                <a:ea typeface="Open Sans Bold"/>
                <a:cs typeface="Open Sans Bold"/>
                <a:sym typeface="Open Sans Bold"/>
              </a:rPr>
              <a:t>εκπαιδευμένο εργατικό δυναμικό</a:t>
            </a:r>
            <a:r>
              <a:rPr lang="en-US" sz="1700">
                <a:solidFill>
                  <a:srgbClr val="051D40"/>
                </a:solidFill>
                <a:latin typeface="Open Sans"/>
                <a:ea typeface="Open Sans"/>
                <a:cs typeface="Open Sans"/>
                <a:sym typeface="Open Sans"/>
              </a:rPr>
              <a:t> και το </a:t>
            </a:r>
            <a:r>
              <a:rPr lang="en-US" sz="1700" b="1">
                <a:solidFill>
                  <a:srgbClr val="051D40"/>
                </a:solidFill>
                <a:latin typeface="Open Sans Bold"/>
                <a:ea typeface="Open Sans Bold"/>
                <a:cs typeface="Open Sans Bold"/>
                <a:sym typeface="Open Sans Bold"/>
              </a:rPr>
              <a:t>χαμηλό κόστος logistics</a:t>
            </a:r>
            <a:r>
              <a:rPr lang="en-US" sz="1700">
                <a:solidFill>
                  <a:srgbClr val="051D40"/>
                </a:solidFill>
                <a:latin typeface="Open Sans"/>
                <a:ea typeface="Open Sans"/>
                <a:cs typeface="Open Sans"/>
                <a:sym typeface="Open Sans"/>
              </a:rPr>
              <a:t>. Η </a:t>
            </a:r>
            <a:r>
              <a:rPr lang="en-US" sz="1700" b="1">
                <a:solidFill>
                  <a:srgbClr val="051D40"/>
                </a:solidFill>
                <a:latin typeface="Open Sans Bold"/>
                <a:ea typeface="Open Sans Bold"/>
                <a:cs typeface="Open Sans Bold"/>
                <a:sym typeface="Open Sans Bold"/>
              </a:rPr>
              <a:t>Βραζιλία</a:t>
            </a:r>
            <a:r>
              <a:rPr lang="en-US" sz="1700">
                <a:solidFill>
                  <a:srgbClr val="051D40"/>
                </a:solidFill>
                <a:latin typeface="Open Sans"/>
                <a:ea typeface="Open Sans"/>
                <a:cs typeface="Open Sans"/>
                <a:sym typeface="Open Sans"/>
              </a:rPr>
              <a:t> φαίνεται πως πληροί επιτυχώς όλα τα παραπάνω κριτήρια. Αναλυτικότερα, ανήκει στη </a:t>
            </a:r>
            <a:r>
              <a:rPr lang="en-US" sz="1700" b="1">
                <a:solidFill>
                  <a:srgbClr val="051D40"/>
                </a:solidFill>
                <a:latin typeface="Open Sans Bold"/>
                <a:ea typeface="Open Sans Bold"/>
                <a:cs typeface="Open Sans Bold"/>
                <a:sym typeface="Open Sans Bold"/>
              </a:rPr>
              <a:t>Νότια Αμερική</a:t>
            </a:r>
            <a:r>
              <a:rPr lang="en-US" sz="1700">
                <a:solidFill>
                  <a:srgbClr val="051D40"/>
                </a:solidFill>
                <a:latin typeface="Open Sans"/>
                <a:ea typeface="Open Sans"/>
                <a:cs typeface="Open Sans"/>
                <a:sym typeface="Open Sans"/>
              </a:rPr>
              <a:t>, όπου η ζήτηση και κατανάλωση ενέργειας είναι χαμηλότερη δημιουργώντας ανάγκη για επενδύσεις και τεχνολογική αναβάθμιση. Παρά τις περιορισμένες ενεργειακές υποδομές, η χώρα προσπαθεί να ενισχύσει τη συνολική χωρητικότητα ενέργειας, ενώ ο ανταγωνισμός στον τομέα της πυρηνικής ενέργειας είναι περιορισμένος άρα δημιουργούνται μεγαλύτερες πιθανότητες κέρδους. Επιπλέον, καταγράφεται χαμηλός σεισμικός κίνδυνος, ευνοώντας τη λειτουργία των πυρηνικών εγκαταστάσεων με ασφάλεια. Ακόμα, διαθέτει πλούσια κοιτάσματα ουρανίου, μειώνοντας το κόστος προμήθειας και μεταφοράς της πρώτης ύλης. </a:t>
            </a:r>
            <a:r>
              <a:rPr lang="en-US" sz="1700">
                <a:solidFill>
                  <a:srgbClr val="FF5757"/>
                </a:solidFill>
                <a:latin typeface="Open Sans"/>
                <a:ea typeface="Open Sans"/>
                <a:cs typeface="Open Sans"/>
                <a:sym typeface="Open Sans"/>
              </a:rPr>
              <a:t>Τέλος, το κόστος εργασίας είναι χαμηλότερο σε σύγκριση με άλλες χώρες με ανεπτυγμένο πυρηνικό τομέα, κάνοντάς την ελκυστική για επενδύσεις.</a:t>
            </a:r>
          </a:p>
        </p:txBody>
      </p:sp>
      <p:grpSp>
        <p:nvGrpSpPr>
          <p:cNvPr id="17" name="Group 17"/>
          <p:cNvGrpSpPr/>
          <p:nvPr/>
        </p:nvGrpSpPr>
        <p:grpSpPr>
          <a:xfrm>
            <a:off x="227994" y="7744643"/>
            <a:ext cx="6241419" cy="685553"/>
            <a:chOff x="0" y="0"/>
            <a:chExt cx="2281381" cy="250585"/>
          </a:xfrm>
        </p:grpSpPr>
        <p:sp>
          <p:nvSpPr>
            <p:cNvPr id="18" name="Freeform 18"/>
            <p:cNvSpPr/>
            <p:nvPr/>
          </p:nvSpPr>
          <p:spPr>
            <a:xfrm>
              <a:off x="0" y="0"/>
              <a:ext cx="2281381" cy="250585"/>
            </a:xfrm>
            <a:custGeom>
              <a:avLst/>
              <a:gdLst/>
              <a:ahLst/>
              <a:cxnLst/>
              <a:rect l="l" t="t" r="r" b="b"/>
              <a:pathLst>
                <a:path w="2281381" h="250585">
                  <a:moveTo>
                    <a:pt x="57059" y="0"/>
                  </a:moveTo>
                  <a:lnTo>
                    <a:pt x="2224322" y="0"/>
                  </a:lnTo>
                  <a:cubicBezTo>
                    <a:pt x="2255835" y="0"/>
                    <a:pt x="2281381" y="25546"/>
                    <a:pt x="2281381" y="57059"/>
                  </a:cubicBezTo>
                  <a:lnTo>
                    <a:pt x="2281381" y="193527"/>
                  </a:lnTo>
                  <a:cubicBezTo>
                    <a:pt x="2281381" y="208659"/>
                    <a:pt x="2275370" y="223173"/>
                    <a:pt x="2264669" y="233873"/>
                  </a:cubicBezTo>
                  <a:cubicBezTo>
                    <a:pt x="2253968" y="244574"/>
                    <a:pt x="2239455" y="250585"/>
                    <a:pt x="2224322" y="250585"/>
                  </a:cubicBezTo>
                  <a:lnTo>
                    <a:pt x="57059" y="250585"/>
                  </a:lnTo>
                  <a:cubicBezTo>
                    <a:pt x="25546" y="250585"/>
                    <a:pt x="0" y="225039"/>
                    <a:pt x="0" y="193527"/>
                  </a:cubicBezTo>
                  <a:lnTo>
                    <a:pt x="0" y="57059"/>
                  </a:lnTo>
                  <a:cubicBezTo>
                    <a:pt x="0" y="41926"/>
                    <a:pt x="6012" y="27413"/>
                    <a:pt x="16712" y="16712"/>
                  </a:cubicBezTo>
                  <a:cubicBezTo>
                    <a:pt x="27413" y="6012"/>
                    <a:pt x="41926" y="0"/>
                    <a:pt x="57059"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l-GR"/>
            </a:p>
          </p:txBody>
        </p:sp>
        <p:sp>
          <p:nvSpPr>
            <p:cNvPr id="19" name="TextBox 19"/>
            <p:cNvSpPr txBox="1"/>
            <p:nvPr/>
          </p:nvSpPr>
          <p:spPr>
            <a:xfrm>
              <a:off x="0" y="-66675"/>
              <a:ext cx="2281381"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Uranium Mining</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546940" y="3937454"/>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id="3" name="Group 3"/>
          <p:cNvGrpSpPr/>
          <p:nvPr/>
        </p:nvGrpSpPr>
        <p:grpSpPr>
          <a:xfrm>
            <a:off x="12398912" y="0"/>
            <a:ext cx="5889088" cy="756959"/>
            <a:chOff x="0" y="0"/>
            <a:chExt cx="1551036" cy="199364"/>
          </a:xfrm>
        </p:grpSpPr>
        <p:sp>
          <p:nvSpPr>
            <p:cNvPr id="4" name="Freeform 4"/>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00569E"/>
            </a:solidFill>
            <a:ln cap="sq">
              <a:noFill/>
              <a:prstDash val="solid"/>
              <a:miter/>
            </a:ln>
          </p:spPr>
          <p:txBody>
            <a:bodyPr/>
            <a:lstStyle/>
            <a:p>
              <a:endParaRPr lang="el-GR"/>
            </a:p>
          </p:txBody>
        </p:sp>
        <p:sp>
          <p:nvSpPr>
            <p:cNvPr id="5" name="TextBox 5"/>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398912" y="9530041"/>
            <a:ext cx="5889088" cy="756959"/>
            <a:chOff x="0" y="0"/>
            <a:chExt cx="1551036" cy="199364"/>
          </a:xfrm>
        </p:grpSpPr>
        <p:sp>
          <p:nvSpPr>
            <p:cNvPr id="7" name="Freeform 7"/>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00569E"/>
            </a:solidFill>
            <a:ln cap="sq">
              <a:noFill/>
              <a:prstDash val="solid"/>
              <a:miter/>
            </a:ln>
          </p:spPr>
          <p:txBody>
            <a:bodyPr/>
            <a:lstStyle/>
            <a:p>
              <a:endParaRPr lang="el-GR"/>
            </a:p>
          </p:txBody>
        </p:sp>
        <p:sp>
          <p:nvSpPr>
            <p:cNvPr id="8" name="TextBox 8"/>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0" name="Freeform 10"/>
          <p:cNvSpPr/>
          <p:nvPr/>
        </p:nvSpPr>
        <p:spPr>
          <a:xfrm>
            <a:off x="3457962" y="1706496"/>
            <a:ext cx="1586989" cy="1526308"/>
          </a:xfrm>
          <a:custGeom>
            <a:avLst/>
            <a:gdLst/>
            <a:ahLst/>
            <a:cxnLst/>
            <a:rect l="l" t="t" r="r" b="b"/>
            <a:pathLst>
              <a:path w="1586989" h="1526308">
                <a:moveTo>
                  <a:pt x="0" y="0"/>
                </a:moveTo>
                <a:lnTo>
                  <a:pt x="1586988" y="0"/>
                </a:lnTo>
                <a:lnTo>
                  <a:pt x="1586988" y="1526308"/>
                </a:lnTo>
                <a:lnTo>
                  <a:pt x="0" y="1526308"/>
                </a:lnTo>
                <a:lnTo>
                  <a:pt x="0" y="0"/>
                </a:lnTo>
                <a:close/>
              </a:path>
            </a:pathLst>
          </a:custGeom>
          <a:blipFill>
            <a:blip r:embed="rId4"/>
            <a:stretch>
              <a:fillRect t="-2285" r="-939" b="-10740"/>
            </a:stretch>
          </a:blipFill>
        </p:spPr>
        <p:txBody>
          <a:bodyPr/>
          <a:lstStyle/>
          <a:p>
            <a:endParaRPr lang="el-GR"/>
          </a:p>
        </p:txBody>
      </p:sp>
      <p:sp>
        <p:nvSpPr>
          <p:cNvPr id="11" name="Freeform 11"/>
          <p:cNvSpPr/>
          <p:nvPr/>
        </p:nvSpPr>
        <p:spPr>
          <a:xfrm>
            <a:off x="12398912" y="0"/>
            <a:ext cx="5889088" cy="10287000"/>
          </a:xfrm>
          <a:custGeom>
            <a:avLst/>
            <a:gdLst/>
            <a:ahLst/>
            <a:cxnLst/>
            <a:rect l="l" t="t" r="r" b="b"/>
            <a:pathLst>
              <a:path w="5889088" h="10287000">
                <a:moveTo>
                  <a:pt x="0" y="0"/>
                </a:moveTo>
                <a:lnTo>
                  <a:pt x="5889088" y="0"/>
                </a:lnTo>
                <a:lnTo>
                  <a:pt x="5889088" y="10287000"/>
                </a:lnTo>
                <a:lnTo>
                  <a:pt x="0" y="10287000"/>
                </a:lnTo>
                <a:lnTo>
                  <a:pt x="0" y="0"/>
                </a:lnTo>
                <a:close/>
              </a:path>
            </a:pathLst>
          </a:custGeom>
          <a:blipFill>
            <a:blip r:embed="rId5"/>
            <a:stretch>
              <a:fillRect l="-40758" r="-30645"/>
            </a:stretch>
          </a:blipFill>
        </p:spPr>
        <p:txBody>
          <a:bodyPr/>
          <a:lstStyle/>
          <a:p>
            <a:endParaRPr lang="el-GR"/>
          </a:p>
        </p:txBody>
      </p:sp>
      <p:sp>
        <p:nvSpPr>
          <p:cNvPr id="12" name="TextBox 12"/>
          <p:cNvSpPr txBox="1"/>
          <p:nvPr/>
        </p:nvSpPr>
        <p:spPr>
          <a:xfrm>
            <a:off x="5447823" y="2039980"/>
            <a:ext cx="5278818" cy="816943"/>
          </a:xfrm>
          <a:prstGeom prst="rect">
            <a:avLst/>
          </a:prstGeom>
        </p:spPr>
        <p:txBody>
          <a:bodyPr lIns="0" tIns="0" rIns="0" bIns="0" rtlCol="0" anchor="t">
            <a:spAutoFit/>
          </a:bodyPr>
          <a:lstStyle/>
          <a:p>
            <a:pPr algn="l">
              <a:lnSpc>
                <a:spcPts val="6421"/>
              </a:lnSpc>
              <a:spcBef>
                <a:spcPct val="0"/>
              </a:spcBef>
            </a:pPr>
            <a:r>
              <a:rPr lang="en-US" sz="4586" b="1" spc="-91">
                <a:solidFill>
                  <a:srgbClr val="5B98BA"/>
                </a:solidFill>
                <a:latin typeface="Poppins Bold"/>
                <a:ea typeface="Poppins Bold"/>
                <a:cs typeface="Poppins Bold"/>
                <a:sym typeface="Poppins Bold"/>
              </a:rPr>
              <a:t>Nucleus Advisors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155175" y="1300470"/>
            <a:ext cx="7853603" cy="1043967"/>
          </a:xfrm>
          <a:prstGeom prst="rect">
            <a:avLst/>
          </a:prstGeom>
        </p:spPr>
        <p:txBody>
          <a:bodyPr lIns="0" tIns="0" rIns="0" bIns="0" rtlCol="0" anchor="t">
            <a:spAutoFit/>
          </a:bodyPr>
          <a:lstStyle/>
          <a:p>
            <a:pPr marL="0" lvl="0" indent="0" algn="ctr">
              <a:lnSpc>
                <a:spcPts val="8608"/>
              </a:lnSpc>
              <a:spcBef>
                <a:spcPct val="0"/>
              </a:spcBef>
            </a:pPr>
            <a:r>
              <a:rPr lang="en-US" sz="6148">
                <a:solidFill>
                  <a:srgbClr val="051D40"/>
                </a:solidFill>
                <a:latin typeface="Open Sans Extra Bold"/>
                <a:ea typeface="Open Sans Extra Bold"/>
                <a:cs typeface="Open Sans Extra Bold"/>
                <a:sym typeface="Open Sans Extra Bold"/>
              </a:rPr>
              <a:t>Resource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1803555" y="-437608"/>
            <a:ext cx="6827824" cy="10917809"/>
            <a:chOff x="0" y="0"/>
            <a:chExt cx="1798275" cy="2875472"/>
          </a:xfrm>
        </p:grpSpPr>
        <p:sp>
          <p:nvSpPr>
            <p:cNvPr id="3" name="Freeform 3"/>
            <p:cNvSpPr/>
            <p:nvPr/>
          </p:nvSpPr>
          <p:spPr>
            <a:xfrm>
              <a:off x="0" y="0"/>
              <a:ext cx="1798275" cy="2875472"/>
            </a:xfrm>
            <a:custGeom>
              <a:avLst/>
              <a:gdLst/>
              <a:ahLst/>
              <a:cxnLst/>
              <a:rect l="l" t="t" r="r" b="b"/>
              <a:pathLst>
                <a:path w="1798275" h="2875472">
                  <a:moveTo>
                    <a:pt x="0" y="0"/>
                  </a:moveTo>
                  <a:lnTo>
                    <a:pt x="1798275" y="0"/>
                  </a:lnTo>
                  <a:lnTo>
                    <a:pt x="1798275" y="2875472"/>
                  </a:lnTo>
                  <a:lnTo>
                    <a:pt x="0" y="2875472"/>
                  </a:lnTo>
                  <a:close/>
                </a:path>
              </a:pathLst>
            </a:custGeom>
            <a:solidFill>
              <a:srgbClr val="145DA0"/>
            </a:solidFill>
            <a:ln cap="sq">
              <a:noFill/>
              <a:prstDash val="solid"/>
              <a:miter/>
            </a:ln>
          </p:spPr>
          <p:txBody>
            <a:bodyPr/>
            <a:lstStyle/>
            <a:p>
              <a:endParaRPr lang="el-GR"/>
            </a:p>
          </p:txBody>
        </p:sp>
        <p:sp>
          <p:nvSpPr>
            <p:cNvPr id="4" name="TextBox 4"/>
            <p:cNvSpPr txBox="1"/>
            <p:nvPr/>
          </p:nvSpPr>
          <p:spPr>
            <a:xfrm>
              <a:off x="0" y="-38100"/>
              <a:ext cx="1798275" cy="291357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867766" y="-1614217"/>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l-G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400000">
            <a:off x="2912435" y="1923101"/>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9" name="Freeform 9"/>
          <p:cNvSpPr/>
          <p:nvPr/>
        </p:nvSpPr>
        <p:spPr>
          <a:xfrm rot="5400000">
            <a:off x="2912435" y="2548607"/>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0" name="Freeform 10"/>
          <p:cNvSpPr/>
          <p:nvPr/>
        </p:nvSpPr>
        <p:spPr>
          <a:xfrm rot="5400000">
            <a:off x="2912435" y="3173844"/>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1" name="Freeform 11"/>
          <p:cNvSpPr/>
          <p:nvPr/>
        </p:nvSpPr>
        <p:spPr>
          <a:xfrm rot="5400000">
            <a:off x="2912435" y="379935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2" name="Freeform 12"/>
          <p:cNvSpPr/>
          <p:nvPr/>
        </p:nvSpPr>
        <p:spPr>
          <a:xfrm rot="5400000">
            <a:off x="2912435" y="4424588"/>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3" name="Freeform 13"/>
          <p:cNvSpPr/>
          <p:nvPr/>
        </p:nvSpPr>
        <p:spPr>
          <a:xfrm rot="5400000">
            <a:off x="2912435" y="5050095"/>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4" name="Freeform 14"/>
          <p:cNvSpPr/>
          <p:nvPr/>
        </p:nvSpPr>
        <p:spPr>
          <a:xfrm rot="5400000">
            <a:off x="2912435" y="567533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5" name="Freeform 15"/>
          <p:cNvSpPr/>
          <p:nvPr/>
        </p:nvSpPr>
        <p:spPr>
          <a:xfrm rot="5400000">
            <a:off x="2912435" y="6300839"/>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6" name="Freeform 16"/>
          <p:cNvSpPr/>
          <p:nvPr/>
        </p:nvSpPr>
        <p:spPr>
          <a:xfrm rot="5400000">
            <a:off x="2822846" y="796996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17" name="Freeform 17"/>
          <p:cNvSpPr/>
          <p:nvPr/>
        </p:nvSpPr>
        <p:spPr>
          <a:xfrm>
            <a:off x="10300320" y="847530"/>
            <a:ext cx="5955029" cy="8039799"/>
          </a:xfrm>
          <a:custGeom>
            <a:avLst/>
            <a:gdLst/>
            <a:ahLst/>
            <a:cxnLst/>
            <a:rect l="l" t="t" r="r" b="b"/>
            <a:pathLst>
              <a:path w="5955029" h="8039799">
                <a:moveTo>
                  <a:pt x="0" y="0"/>
                </a:moveTo>
                <a:lnTo>
                  <a:pt x="5955030" y="0"/>
                </a:lnTo>
                <a:lnTo>
                  <a:pt x="5955030" y="8039799"/>
                </a:lnTo>
                <a:lnTo>
                  <a:pt x="0" y="8039799"/>
                </a:lnTo>
                <a:lnTo>
                  <a:pt x="0" y="0"/>
                </a:lnTo>
                <a:close/>
              </a:path>
            </a:pathLst>
          </a:custGeom>
          <a:blipFill>
            <a:blip r:embed="rId4"/>
            <a:stretch>
              <a:fillRect l="-145" r="-145" b="-47"/>
            </a:stretch>
          </a:blipFill>
        </p:spPr>
        <p:txBody>
          <a:bodyPr/>
          <a:lstStyle/>
          <a:p>
            <a:endParaRPr lang="el-GR"/>
          </a:p>
        </p:txBody>
      </p:sp>
      <p:sp>
        <p:nvSpPr>
          <p:cNvPr id="18" name="TextBox 18"/>
          <p:cNvSpPr txBox="1"/>
          <p:nvPr/>
        </p:nvSpPr>
        <p:spPr>
          <a:xfrm>
            <a:off x="3663160" y="412649"/>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sp>
        <p:nvSpPr>
          <p:cNvPr id="19" name="TextBox 19"/>
          <p:cNvSpPr txBox="1"/>
          <p:nvPr/>
        </p:nvSpPr>
        <p:spPr>
          <a:xfrm>
            <a:off x="3663160" y="1847875"/>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id="20" name="TextBox 20"/>
          <p:cNvSpPr txBox="1"/>
          <p:nvPr/>
        </p:nvSpPr>
        <p:spPr>
          <a:xfrm>
            <a:off x="8483149" y="184787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21" name="TextBox 21"/>
          <p:cNvSpPr txBox="1"/>
          <p:nvPr/>
        </p:nvSpPr>
        <p:spPr>
          <a:xfrm>
            <a:off x="3663160" y="2473382"/>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Team</a:t>
            </a:r>
          </a:p>
        </p:txBody>
      </p:sp>
      <p:sp>
        <p:nvSpPr>
          <p:cNvPr id="22" name="TextBox 22"/>
          <p:cNvSpPr txBox="1"/>
          <p:nvPr/>
        </p:nvSpPr>
        <p:spPr>
          <a:xfrm>
            <a:off x="8483149" y="2473382"/>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3" name="TextBox 23"/>
          <p:cNvSpPr txBox="1"/>
          <p:nvPr/>
        </p:nvSpPr>
        <p:spPr>
          <a:xfrm>
            <a:off x="3663160" y="3098619"/>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Services</a:t>
            </a:r>
          </a:p>
        </p:txBody>
      </p:sp>
      <p:sp>
        <p:nvSpPr>
          <p:cNvPr id="24" name="TextBox 24"/>
          <p:cNvSpPr txBox="1"/>
          <p:nvPr/>
        </p:nvSpPr>
        <p:spPr>
          <a:xfrm>
            <a:off x="8483149" y="3098619"/>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TextBox 25"/>
          <p:cNvSpPr txBox="1"/>
          <p:nvPr/>
        </p:nvSpPr>
        <p:spPr>
          <a:xfrm>
            <a:off x="3663160" y="3724126"/>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Concept In Business</a:t>
            </a:r>
          </a:p>
        </p:txBody>
      </p:sp>
      <p:sp>
        <p:nvSpPr>
          <p:cNvPr id="26" name="TextBox 26"/>
          <p:cNvSpPr txBox="1"/>
          <p:nvPr/>
        </p:nvSpPr>
        <p:spPr>
          <a:xfrm>
            <a:off x="8483149" y="3724126"/>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7" name="TextBox 27"/>
          <p:cNvSpPr txBox="1"/>
          <p:nvPr/>
        </p:nvSpPr>
        <p:spPr>
          <a:xfrm>
            <a:off x="3663160" y="4349363"/>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Objectives</a:t>
            </a:r>
          </a:p>
        </p:txBody>
      </p:sp>
      <p:sp>
        <p:nvSpPr>
          <p:cNvPr id="28" name="TextBox 28"/>
          <p:cNvSpPr txBox="1"/>
          <p:nvPr/>
        </p:nvSpPr>
        <p:spPr>
          <a:xfrm>
            <a:off x="8483149" y="4349363"/>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29" name="TextBox 29"/>
          <p:cNvSpPr txBox="1"/>
          <p:nvPr/>
        </p:nvSpPr>
        <p:spPr>
          <a:xfrm>
            <a:off x="3663160" y="4974870"/>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Strategy</a:t>
            </a:r>
          </a:p>
        </p:txBody>
      </p:sp>
      <p:sp>
        <p:nvSpPr>
          <p:cNvPr id="30" name="TextBox 30"/>
          <p:cNvSpPr txBox="1"/>
          <p:nvPr/>
        </p:nvSpPr>
        <p:spPr>
          <a:xfrm>
            <a:off x="8483149" y="4974870"/>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id="31" name="TextBox 31"/>
          <p:cNvSpPr txBox="1"/>
          <p:nvPr/>
        </p:nvSpPr>
        <p:spPr>
          <a:xfrm>
            <a:off x="3663160" y="5600107"/>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Statistics &amp; Insights</a:t>
            </a:r>
          </a:p>
        </p:txBody>
      </p:sp>
      <p:sp>
        <p:nvSpPr>
          <p:cNvPr id="32" name="TextBox 32"/>
          <p:cNvSpPr txBox="1"/>
          <p:nvPr/>
        </p:nvSpPr>
        <p:spPr>
          <a:xfrm>
            <a:off x="8483149" y="560010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09</a:t>
            </a:r>
          </a:p>
        </p:txBody>
      </p:sp>
      <p:sp>
        <p:nvSpPr>
          <p:cNvPr id="33" name="TextBox 33"/>
          <p:cNvSpPr txBox="1"/>
          <p:nvPr/>
        </p:nvSpPr>
        <p:spPr>
          <a:xfrm>
            <a:off x="3663160" y="6222948"/>
            <a:ext cx="3773019" cy="152771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Final Conclusions &amp; Investment Recommendations</a:t>
            </a:r>
          </a:p>
        </p:txBody>
      </p:sp>
      <p:sp>
        <p:nvSpPr>
          <p:cNvPr id="34" name="TextBox 34"/>
          <p:cNvSpPr txBox="1"/>
          <p:nvPr/>
        </p:nvSpPr>
        <p:spPr>
          <a:xfrm>
            <a:off x="8483149" y="6225613"/>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14</a:t>
            </a:r>
          </a:p>
        </p:txBody>
      </p:sp>
      <p:sp>
        <p:nvSpPr>
          <p:cNvPr id="35" name="TextBox 35"/>
          <p:cNvSpPr txBox="1"/>
          <p:nvPr/>
        </p:nvSpPr>
        <p:spPr>
          <a:xfrm>
            <a:off x="3573571" y="7894737"/>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Resource Page</a:t>
            </a:r>
          </a:p>
        </p:txBody>
      </p:sp>
      <p:sp>
        <p:nvSpPr>
          <p:cNvPr id="36" name="TextBox 36"/>
          <p:cNvSpPr txBox="1"/>
          <p:nvPr/>
        </p:nvSpPr>
        <p:spPr>
          <a:xfrm>
            <a:off x="8483149" y="789473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l-G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el-GR"/>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65724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l-GR"/>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a:stretch>
            </a:blipFill>
          </p:spPr>
          <p:txBody>
            <a:bodyPr/>
            <a:lstStyle/>
            <a:p>
              <a:endParaRPr lang="el-GR"/>
            </a:p>
          </p:txBody>
        </p:sp>
      </p:grpSp>
      <p:sp>
        <p:nvSpPr>
          <p:cNvPr id="11" name="TextBox 11"/>
          <p:cNvSpPr txBox="1"/>
          <p:nvPr/>
        </p:nvSpPr>
        <p:spPr>
          <a:xfrm>
            <a:off x="1518345" y="3122239"/>
            <a:ext cx="7857568" cy="5324719"/>
          </a:xfrm>
          <a:prstGeom prst="rect">
            <a:avLst/>
          </a:prstGeom>
        </p:spPr>
        <p:txBody>
          <a:bodyPr lIns="0" tIns="0" rIns="0" bIns="0" rtlCol="0" anchor="t">
            <a:spAutoFit/>
          </a:bodyPr>
          <a:lstStyle/>
          <a:p>
            <a:pPr algn="l">
              <a:lnSpc>
                <a:spcPts val="2655"/>
              </a:lnSpc>
            </a:pPr>
            <a:r>
              <a:rPr lang="en-US" sz="1896" spc="-37">
                <a:solidFill>
                  <a:srgbClr val="051D40"/>
                </a:solidFill>
                <a:latin typeface="Poppins"/>
                <a:ea typeface="Poppins"/>
                <a:cs typeface="Poppins"/>
                <a:sym typeface="Poppins"/>
              </a:rPr>
              <a:t>Στην Nucleus Advisors, καθοδηγούμε τις επιχειρήσεις να αξιοποιήσουν στον μέγιστο βαθμό κάθε επενδυτική ευκαιρία στον τομέα της πυρηνικής ενέργειας. </a:t>
            </a:r>
          </a:p>
          <a:p>
            <a:pPr algn="l">
              <a:lnSpc>
                <a:spcPts val="2655"/>
              </a:lnSpc>
            </a:pPr>
            <a:endParaRPr lang="en-US" sz="1896" spc="-37">
              <a:solidFill>
                <a:srgbClr val="051D40"/>
              </a:solidFill>
              <a:latin typeface="Poppins"/>
              <a:ea typeface="Poppins"/>
              <a:cs typeface="Poppins"/>
              <a:sym typeface="Poppins"/>
            </a:endParaRPr>
          </a:p>
          <a:p>
            <a:pPr algn="l">
              <a:lnSpc>
                <a:spcPts val="2655"/>
              </a:lnSpc>
            </a:pPr>
            <a:r>
              <a:rPr lang="en-US" sz="1896" spc="-37">
                <a:solidFill>
                  <a:srgbClr val="051D40"/>
                </a:solidFill>
                <a:latin typeface="Poppins"/>
                <a:ea typeface="Poppins"/>
                <a:cs typeface="Poppins"/>
                <a:sym typeface="Poppins"/>
              </a:rPr>
              <a:t>Είτε πρόκειται για επενδύσεις σε εταιρείες, είτε για κατασκευές εργοστασίων ή για εξορύξεις ουρανίου, σας στηρίζουμε με απλές και ξεκάθαρες λύσεις.</a:t>
            </a:r>
          </a:p>
          <a:p>
            <a:pPr algn="l">
              <a:lnSpc>
                <a:spcPts val="2655"/>
              </a:lnSpc>
            </a:pPr>
            <a:endParaRPr lang="en-US" sz="1896" spc="-37">
              <a:solidFill>
                <a:srgbClr val="051D40"/>
              </a:solidFill>
              <a:latin typeface="Poppins"/>
              <a:ea typeface="Poppins"/>
              <a:cs typeface="Poppins"/>
              <a:sym typeface="Poppins"/>
            </a:endParaRPr>
          </a:p>
          <a:p>
            <a:pPr algn="l">
              <a:lnSpc>
                <a:spcPts val="2655"/>
              </a:lnSpc>
            </a:pPr>
            <a:r>
              <a:rPr lang="en-US" sz="1896" spc="-37">
                <a:solidFill>
                  <a:srgbClr val="051D40"/>
                </a:solidFill>
                <a:latin typeface="Poppins"/>
                <a:ea typeface="Poppins"/>
                <a:cs typeface="Poppins"/>
                <a:sym typeface="Poppins"/>
              </a:rPr>
              <a:t>Διαθέτοντας πολυετή εμπειρία στον τομέα της πυρηνικής ενέργειας και ακολουθώντας τις παγκόσμιες τάσεις, προσφέρουμε τα κατάλληλα εργαλεία, για να κάνετε μεθοδικές κινήσεις, που θα σας αποφέρουν κέρδη και θα συμβάλουν σε ένα βιώσιμο ενεργειακό μέλλον.</a:t>
            </a:r>
          </a:p>
          <a:p>
            <a:pPr algn="l">
              <a:lnSpc>
                <a:spcPts val="2655"/>
              </a:lnSpc>
            </a:pPr>
            <a:endParaRPr lang="en-US" sz="1896" spc="-37">
              <a:solidFill>
                <a:srgbClr val="051D40"/>
              </a:solidFill>
              <a:latin typeface="Poppins"/>
              <a:ea typeface="Poppins"/>
              <a:cs typeface="Poppins"/>
              <a:sym typeface="Poppins"/>
            </a:endParaRPr>
          </a:p>
          <a:p>
            <a:pPr algn="l">
              <a:lnSpc>
                <a:spcPts val="2655"/>
              </a:lnSpc>
            </a:pPr>
            <a:r>
              <a:rPr lang="en-US" sz="1896" spc="-37">
                <a:solidFill>
                  <a:srgbClr val="051D40"/>
                </a:solidFill>
                <a:latin typeface="Poppins"/>
                <a:ea typeface="Poppins"/>
                <a:cs typeface="Poppins"/>
                <a:sym typeface="Poppins"/>
              </a:rPr>
              <a:t>Στην Nucleus Advisors, κάνουμε την πυρηνική ενέργεια απλή και προσιτή για τους επενδυτές. Μαζί χτίζουμε το μέλλον της ενέργειας!</a:t>
            </a:r>
          </a:p>
          <a:p>
            <a:pPr marL="0" lvl="0" indent="0" algn="l">
              <a:lnSpc>
                <a:spcPts val="2655"/>
              </a:lnSpc>
              <a:spcBef>
                <a:spcPct val="0"/>
              </a:spcBef>
            </a:pPr>
            <a:endParaRPr lang="en-US" sz="1896" spc="-37">
              <a:solidFill>
                <a:srgbClr val="051D40"/>
              </a:solidFill>
              <a:latin typeface="Poppins"/>
              <a:ea typeface="Poppins"/>
              <a:cs typeface="Poppins"/>
              <a:sym typeface="Poppins"/>
            </a:endParaRPr>
          </a:p>
        </p:txBody>
      </p:sp>
      <p:sp>
        <p:nvSpPr>
          <p:cNvPr id="12" name="TextBox 12"/>
          <p:cNvSpPr txBox="1"/>
          <p:nvPr/>
        </p:nvSpPr>
        <p:spPr>
          <a:xfrm>
            <a:off x="1518345" y="2273750"/>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txBody>
            <a:bodyPr/>
            <a:lstStyle/>
            <a:p>
              <a:endParaRPr lang="el-GR"/>
            </a:p>
          </p:txBody>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txBody>
            <a:bodyPr/>
            <a:lstStyle/>
            <a:p>
              <a:endParaRPr lang="el-GR"/>
            </a:p>
          </p:txBody>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1028700" y="2459887"/>
            <a:ext cx="4078386" cy="5518768"/>
          </a:xfrm>
          <a:custGeom>
            <a:avLst/>
            <a:gdLst/>
            <a:ahLst/>
            <a:cxnLst/>
            <a:rect l="l" t="t" r="r" b="b"/>
            <a:pathLst>
              <a:path w="4078386" h="5518768">
                <a:moveTo>
                  <a:pt x="0" y="0"/>
                </a:moveTo>
                <a:lnTo>
                  <a:pt x="4078386" y="0"/>
                </a:lnTo>
                <a:lnTo>
                  <a:pt x="4078386" y="5518769"/>
                </a:lnTo>
                <a:lnTo>
                  <a:pt x="0" y="5518769"/>
                </a:lnTo>
                <a:lnTo>
                  <a:pt x="0" y="0"/>
                </a:lnTo>
                <a:close/>
              </a:path>
            </a:pathLst>
          </a:custGeom>
          <a:blipFill>
            <a:blip r:embed="rId2"/>
            <a:stretch>
              <a:fillRect l="-39519" t="-1113" r="-37812" b="-9949"/>
            </a:stretch>
          </a:blipFill>
        </p:spPr>
        <p:txBody>
          <a:bodyPr/>
          <a:lstStyle/>
          <a:p>
            <a:endParaRPr lang="el-GR"/>
          </a:p>
        </p:txBody>
      </p:sp>
      <p:sp>
        <p:nvSpPr>
          <p:cNvPr id="9" name="Freeform 9"/>
          <p:cNvSpPr/>
          <p:nvPr/>
        </p:nvSpPr>
        <p:spPr>
          <a:xfrm>
            <a:off x="6990999" y="2459887"/>
            <a:ext cx="4306001" cy="5518768"/>
          </a:xfrm>
          <a:custGeom>
            <a:avLst/>
            <a:gdLst/>
            <a:ahLst/>
            <a:cxnLst/>
            <a:rect l="l" t="t" r="r" b="b"/>
            <a:pathLst>
              <a:path w="4306001" h="5518768">
                <a:moveTo>
                  <a:pt x="0" y="0"/>
                </a:moveTo>
                <a:lnTo>
                  <a:pt x="4306002" y="0"/>
                </a:lnTo>
                <a:lnTo>
                  <a:pt x="4306002" y="5518769"/>
                </a:lnTo>
                <a:lnTo>
                  <a:pt x="0" y="5518769"/>
                </a:lnTo>
                <a:lnTo>
                  <a:pt x="0" y="0"/>
                </a:lnTo>
                <a:close/>
              </a:path>
            </a:pathLst>
          </a:custGeom>
          <a:blipFill>
            <a:blip r:embed="rId3"/>
            <a:stretch>
              <a:fillRect l="-21746" t="-2577" r="-21823" b="-12610"/>
            </a:stretch>
          </a:blipFill>
        </p:spPr>
        <p:txBody>
          <a:bodyPr/>
          <a:lstStyle/>
          <a:p>
            <a:endParaRPr lang="el-GR"/>
          </a:p>
        </p:txBody>
      </p:sp>
      <p:sp>
        <p:nvSpPr>
          <p:cNvPr id="10" name="Freeform 10"/>
          <p:cNvSpPr/>
          <p:nvPr/>
        </p:nvSpPr>
        <p:spPr>
          <a:xfrm>
            <a:off x="12916932" y="2422002"/>
            <a:ext cx="4165942" cy="5594540"/>
          </a:xfrm>
          <a:custGeom>
            <a:avLst/>
            <a:gdLst/>
            <a:ahLst/>
            <a:cxnLst/>
            <a:rect l="l" t="t" r="r" b="b"/>
            <a:pathLst>
              <a:path w="4165942" h="5594540">
                <a:moveTo>
                  <a:pt x="0" y="0"/>
                </a:moveTo>
                <a:lnTo>
                  <a:pt x="4165941" y="0"/>
                </a:lnTo>
                <a:lnTo>
                  <a:pt x="4165941" y="5594539"/>
                </a:lnTo>
                <a:lnTo>
                  <a:pt x="0" y="5594539"/>
                </a:lnTo>
                <a:lnTo>
                  <a:pt x="0" y="0"/>
                </a:lnTo>
                <a:close/>
              </a:path>
            </a:pathLst>
          </a:custGeom>
          <a:blipFill>
            <a:blip r:embed="rId4"/>
            <a:stretch>
              <a:fillRect l="-19423" r="-16496" b="-13085"/>
            </a:stretch>
          </a:blipFill>
        </p:spPr>
        <p:txBody>
          <a:bodyPr/>
          <a:lstStyle/>
          <a:p>
            <a:endParaRPr lang="el-GR"/>
          </a:p>
        </p:txBody>
      </p:sp>
      <p:sp>
        <p:nvSpPr>
          <p:cNvPr id="11" name="TextBox 11"/>
          <p:cNvSpPr txBox="1"/>
          <p:nvPr/>
        </p:nvSpPr>
        <p:spPr>
          <a:xfrm>
            <a:off x="5642494" y="1029415"/>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Our Team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el-GR"/>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94175" y="942975"/>
            <a:ext cx="7922504" cy="771523"/>
          </a:xfrm>
          <a:prstGeom prst="rect">
            <a:avLst/>
          </a:prstGeom>
        </p:spPr>
        <p:txBody>
          <a:bodyPr lIns="0" tIns="0" rIns="0" bIns="0" rtlCol="0" anchor="t">
            <a:spAutoFit/>
          </a:bodyPr>
          <a:lstStyle/>
          <a:p>
            <a:pPr marL="0" lvl="0" indent="0" algn="l">
              <a:lnSpc>
                <a:spcPts val="6300"/>
              </a:lnSpc>
              <a:spcBef>
                <a:spcPct val="0"/>
              </a:spcBef>
            </a:pPr>
            <a:r>
              <a:rPr lang="en-US" sz="4500">
                <a:solidFill>
                  <a:srgbClr val="051D40"/>
                </a:solidFill>
                <a:latin typeface="Open Sans Extra Bold"/>
                <a:ea typeface="Open Sans Extra Bold"/>
                <a:cs typeface="Open Sans Extra Bold"/>
                <a:sym typeface="Open Sans Extra Bold"/>
              </a:rPr>
              <a:t>Our Services</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el-G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9966307" y="300249"/>
            <a:ext cx="8027935" cy="9598729"/>
            <a:chOff x="0" y="0"/>
            <a:chExt cx="8603361" cy="10286746"/>
          </a:xfrm>
        </p:grpSpPr>
        <p:sp>
          <p:nvSpPr>
            <p:cNvPr id="10" name="Freeform 10"/>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39731" r="-39731"/>
              </a:stretch>
            </a:blipFill>
          </p:spPr>
          <p:txBody>
            <a:bodyPr/>
            <a:lstStyle/>
            <a:p>
              <a:endParaRPr lang="el-GR"/>
            </a:p>
          </p:txBody>
        </p:sp>
      </p:grpSp>
      <p:grpSp>
        <p:nvGrpSpPr>
          <p:cNvPr id="11" name="Group 11"/>
          <p:cNvGrpSpPr/>
          <p:nvPr/>
        </p:nvGrpSpPr>
        <p:grpSpPr>
          <a:xfrm>
            <a:off x="14700679" y="7074186"/>
            <a:ext cx="5946973" cy="59469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l-G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l-GR"/>
          </a:p>
        </p:txBody>
      </p:sp>
      <p:grpSp>
        <p:nvGrpSpPr>
          <p:cNvPr id="15" name="Group 15"/>
          <p:cNvGrpSpPr/>
          <p:nvPr/>
        </p:nvGrpSpPr>
        <p:grpSpPr>
          <a:xfrm>
            <a:off x="1594175" y="2525642"/>
            <a:ext cx="6241419" cy="685553"/>
            <a:chOff x="0" y="0"/>
            <a:chExt cx="2281381" cy="250585"/>
          </a:xfrm>
        </p:grpSpPr>
        <p:sp>
          <p:nvSpPr>
            <p:cNvPr id="16" name="Freeform 16"/>
            <p:cNvSpPr/>
            <p:nvPr/>
          </p:nvSpPr>
          <p:spPr>
            <a:xfrm>
              <a:off x="0" y="0"/>
              <a:ext cx="2281381" cy="250585"/>
            </a:xfrm>
            <a:custGeom>
              <a:avLst/>
              <a:gdLst/>
              <a:ahLst/>
              <a:cxnLst/>
              <a:rect l="l" t="t" r="r" b="b"/>
              <a:pathLst>
                <a:path w="2281381" h="250585">
                  <a:moveTo>
                    <a:pt x="57059" y="0"/>
                  </a:moveTo>
                  <a:lnTo>
                    <a:pt x="2224322" y="0"/>
                  </a:lnTo>
                  <a:cubicBezTo>
                    <a:pt x="2255835" y="0"/>
                    <a:pt x="2281381" y="25546"/>
                    <a:pt x="2281381" y="57059"/>
                  </a:cubicBezTo>
                  <a:lnTo>
                    <a:pt x="2281381" y="193527"/>
                  </a:lnTo>
                  <a:cubicBezTo>
                    <a:pt x="2281381" y="208659"/>
                    <a:pt x="2275370" y="223173"/>
                    <a:pt x="2264669" y="233873"/>
                  </a:cubicBezTo>
                  <a:cubicBezTo>
                    <a:pt x="2253968" y="244574"/>
                    <a:pt x="2239455" y="250585"/>
                    <a:pt x="2224322" y="250585"/>
                  </a:cubicBezTo>
                  <a:lnTo>
                    <a:pt x="57059" y="250585"/>
                  </a:lnTo>
                  <a:cubicBezTo>
                    <a:pt x="25546" y="250585"/>
                    <a:pt x="0" y="225039"/>
                    <a:pt x="0" y="193527"/>
                  </a:cubicBezTo>
                  <a:lnTo>
                    <a:pt x="0" y="57059"/>
                  </a:lnTo>
                  <a:cubicBezTo>
                    <a:pt x="0" y="41926"/>
                    <a:pt x="6012" y="27413"/>
                    <a:pt x="16712" y="16712"/>
                  </a:cubicBezTo>
                  <a:cubicBezTo>
                    <a:pt x="27413" y="6012"/>
                    <a:pt x="41926" y="0"/>
                    <a:pt x="57059"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l-GR"/>
            </a:p>
          </p:txBody>
        </p:sp>
        <p:sp>
          <p:nvSpPr>
            <p:cNvPr id="17" name="TextBox 17"/>
            <p:cNvSpPr txBox="1"/>
            <p:nvPr/>
          </p:nvSpPr>
          <p:spPr>
            <a:xfrm>
              <a:off x="0" y="-66675"/>
              <a:ext cx="2281381"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Monetary Company Investments</a:t>
              </a:r>
            </a:p>
          </p:txBody>
        </p:sp>
      </p:grpSp>
      <p:grpSp>
        <p:nvGrpSpPr>
          <p:cNvPr id="18" name="Group 18"/>
          <p:cNvGrpSpPr/>
          <p:nvPr/>
        </p:nvGrpSpPr>
        <p:grpSpPr>
          <a:xfrm>
            <a:off x="1594175" y="4799576"/>
            <a:ext cx="6241419" cy="685553"/>
            <a:chOff x="0" y="0"/>
            <a:chExt cx="2281381" cy="250585"/>
          </a:xfrm>
        </p:grpSpPr>
        <p:sp>
          <p:nvSpPr>
            <p:cNvPr id="19" name="Freeform 19"/>
            <p:cNvSpPr/>
            <p:nvPr/>
          </p:nvSpPr>
          <p:spPr>
            <a:xfrm>
              <a:off x="0" y="0"/>
              <a:ext cx="2281381" cy="250585"/>
            </a:xfrm>
            <a:custGeom>
              <a:avLst/>
              <a:gdLst/>
              <a:ahLst/>
              <a:cxnLst/>
              <a:rect l="l" t="t" r="r" b="b"/>
              <a:pathLst>
                <a:path w="2281381" h="250585">
                  <a:moveTo>
                    <a:pt x="57059" y="0"/>
                  </a:moveTo>
                  <a:lnTo>
                    <a:pt x="2224322" y="0"/>
                  </a:lnTo>
                  <a:cubicBezTo>
                    <a:pt x="2255835" y="0"/>
                    <a:pt x="2281381" y="25546"/>
                    <a:pt x="2281381" y="57059"/>
                  </a:cubicBezTo>
                  <a:lnTo>
                    <a:pt x="2281381" y="193527"/>
                  </a:lnTo>
                  <a:cubicBezTo>
                    <a:pt x="2281381" y="208659"/>
                    <a:pt x="2275370" y="223173"/>
                    <a:pt x="2264669" y="233873"/>
                  </a:cubicBezTo>
                  <a:cubicBezTo>
                    <a:pt x="2253968" y="244574"/>
                    <a:pt x="2239455" y="250585"/>
                    <a:pt x="2224322" y="250585"/>
                  </a:cubicBezTo>
                  <a:lnTo>
                    <a:pt x="57059" y="250585"/>
                  </a:lnTo>
                  <a:cubicBezTo>
                    <a:pt x="25546" y="250585"/>
                    <a:pt x="0" y="225039"/>
                    <a:pt x="0" y="193527"/>
                  </a:cubicBezTo>
                  <a:lnTo>
                    <a:pt x="0" y="57059"/>
                  </a:lnTo>
                  <a:cubicBezTo>
                    <a:pt x="0" y="41926"/>
                    <a:pt x="6012" y="27413"/>
                    <a:pt x="16712" y="16712"/>
                  </a:cubicBezTo>
                  <a:cubicBezTo>
                    <a:pt x="27413" y="6012"/>
                    <a:pt x="41926" y="0"/>
                    <a:pt x="57059"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l-GR"/>
            </a:p>
          </p:txBody>
        </p:sp>
        <p:sp>
          <p:nvSpPr>
            <p:cNvPr id="20" name="TextBox 20"/>
            <p:cNvSpPr txBox="1"/>
            <p:nvPr/>
          </p:nvSpPr>
          <p:spPr>
            <a:xfrm>
              <a:off x="0" y="-66675"/>
              <a:ext cx="2281381"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Nuclear Plant Construction</a:t>
              </a:r>
            </a:p>
          </p:txBody>
        </p:sp>
      </p:grpSp>
      <p:grpSp>
        <p:nvGrpSpPr>
          <p:cNvPr id="21" name="Group 21"/>
          <p:cNvGrpSpPr/>
          <p:nvPr/>
        </p:nvGrpSpPr>
        <p:grpSpPr>
          <a:xfrm>
            <a:off x="1594175" y="7075805"/>
            <a:ext cx="6241419" cy="685553"/>
            <a:chOff x="0" y="0"/>
            <a:chExt cx="2281381" cy="250585"/>
          </a:xfrm>
        </p:grpSpPr>
        <p:sp>
          <p:nvSpPr>
            <p:cNvPr id="22" name="Freeform 22"/>
            <p:cNvSpPr/>
            <p:nvPr/>
          </p:nvSpPr>
          <p:spPr>
            <a:xfrm>
              <a:off x="0" y="0"/>
              <a:ext cx="2281381" cy="250585"/>
            </a:xfrm>
            <a:custGeom>
              <a:avLst/>
              <a:gdLst/>
              <a:ahLst/>
              <a:cxnLst/>
              <a:rect l="l" t="t" r="r" b="b"/>
              <a:pathLst>
                <a:path w="2281381" h="250585">
                  <a:moveTo>
                    <a:pt x="57059" y="0"/>
                  </a:moveTo>
                  <a:lnTo>
                    <a:pt x="2224322" y="0"/>
                  </a:lnTo>
                  <a:cubicBezTo>
                    <a:pt x="2255835" y="0"/>
                    <a:pt x="2281381" y="25546"/>
                    <a:pt x="2281381" y="57059"/>
                  </a:cubicBezTo>
                  <a:lnTo>
                    <a:pt x="2281381" y="193527"/>
                  </a:lnTo>
                  <a:cubicBezTo>
                    <a:pt x="2281381" y="208659"/>
                    <a:pt x="2275370" y="223173"/>
                    <a:pt x="2264669" y="233873"/>
                  </a:cubicBezTo>
                  <a:cubicBezTo>
                    <a:pt x="2253968" y="244574"/>
                    <a:pt x="2239455" y="250585"/>
                    <a:pt x="2224322" y="250585"/>
                  </a:cubicBezTo>
                  <a:lnTo>
                    <a:pt x="57059" y="250585"/>
                  </a:lnTo>
                  <a:cubicBezTo>
                    <a:pt x="25546" y="250585"/>
                    <a:pt x="0" y="225039"/>
                    <a:pt x="0" y="193527"/>
                  </a:cubicBezTo>
                  <a:lnTo>
                    <a:pt x="0" y="57059"/>
                  </a:lnTo>
                  <a:cubicBezTo>
                    <a:pt x="0" y="41926"/>
                    <a:pt x="6012" y="27413"/>
                    <a:pt x="16712" y="16712"/>
                  </a:cubicBezTo>
                  <a:cubicBezTo>
                    <a:pt x="27413" y="6012"/>
                    <a:pt x="41926" y="0"/>
                    <a:pt x="57059"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txBody>
            <a:bodyPr/>
            <a:lstStyle/>
            <a:p>
              <a:endParaRPr lang="el-GR"/>
            </a:p>
          </p:txBody>
        </p:sp>
        <p:sp>
          <p:nvSpPr>
            <p:cNvPr id="23" name="TextBox 23"/>
            <p:cNvSpPr txBox="1"/>
            <p:nvPr/>
          </p:nvSpPr>
          <p:spPr>
            <a:xfrm>
              <a:off x="0" y="-66675"/>
              <a:ext cx="2281381"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Uranium Mining</a:t>
              </a:r>
            </a:p>
          </p:txBody>
        </p:sp>
      </p:grpSp>
      <p:sp>
        <p:nvSpPr>
          <p:cNvPr id="24" name="TextBox 24"/>
          <p:cNvSpPr txBox="1"/>
          <p:nvPr/>
        </p:nvSpPr>
        <p:spPr>
          <a:xfrm>
            <a:off x="748654" y="7988556"/>
            <a:ext cx="2439459" cy="2662754"/>
          </a:xfrm>
          <a:prstGeom prst="rect">
            <a:avLst/>
          </a:prstGeom>
        </p:spPr>
        <p:txBody>
          <a:bodyPr lIns="0" tIns="0" rIns="0" bIns="0" rtlCol="0" anchor="t">
            <a:spAutoFit/>
          </a:bodyPr>
          <a:lstStyle/>
          <a:p>
            <a:pPr marL="0" lvl="0" indent="0" algn="ctr">
              <a:lnSpc>
                <a:spcPts val="2334"/>
              </a:lnSpc>
              <a:spcBef>
                <a:spcPct val="0"/>
              </a:spcBef>
            </a:pPr>
            <a:r>
              <a:rPr lang="en-US" sz="1667" u="none" strike="noStrike" spc="-33">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429541" y="8732946"/>
            <a:ext cx="5841799" cy="1153755"/>
          </a:xfrm>
          <a:custGeom>
            <a:avLst/>
            <a:gdLst/>
            <a:ahLst/>
            <a:cxnLst/>
            <a:rect l="l" t="t" r="r" b="b"/>
            <a:pathLst>
              <a:path w="5841799" h="1153755">
                <a:moveTo>
                  <a:pt x="0" y="0"/>
                </a:moveTo>
                <a:lnTo>
                  <a:pt x="5841799" y="0"/>
                </a:lnTo>
                <a:lnTo>
                  <a:pt x="5841799" y="1153756"/>
                </a:lnTo>
                <a:lnTo>
                  <a:pt x="0" y="1153756"/>
                </a:lnTo>
                <a:lnTo>
                  <a:pt x="0" y="0"/>
                </a:lnTo>
                <a:close/>
              </a:path>
            </a:pathLst>
          </a:custGeom>
          <a:blipFill>
            <a:blip r:embed="rId2"/>
            <a:stretch>
              <a:fillRect/>
            </a:stretch>
          </a:blipFill>
        </p:spPr>
        <p:txBody>
          <a:bodyPr/>
          <a:lstStyle/>
          <a:p>
            <a:endParaRPr lang="el-GR"/>
          </a:p>
        </p:txBody>
      </p:sp>
      <p:sp>
        <p:nvSpPr>
          <p:cNvPr id="3" name="Freeform 3"/>
          <p:cNvSpPr/>
          <p:nvPr/>
        </p:nvSpPr>
        <p:spPr>
          <a:xfrm>
            <a:off x="10612742" y="8702437"/>
            <a:ext cx="5841799" cy="1153755"/>
          </a:xfrm>
          <a:custGeom>
            <a:avLst/>
            <a:gdLst/>
            <a:ahLst/>
            <a:cxnLst/>
            <a:rect l="l" t="t" r="r" b="b"/>
            <a:pathLst>
              <a:path w="5841799" h="1153755">
                <a:moveTo>
                  <a:pt x="0" y="0"/>
                </a:moveTo>
                <a:lnTo>
                  <a:pt x="5841799" y="0"/>
                </a:lnTo>
                <a:lnTo>
                  <a:pt x="5841799" y="1153756"/>
                </a:lnTo>
                <a:lnTo>
                  <a:pt x="0" y="1153756"/>
                </a:lnTo>
                <a:lnTo>
                  <a:pt x="0" y="0"/>
                </a:lnTo>
                <a:close/>
              </a:path>
            </a:pathLst>
          </a:custGeom>
          <a:blipFill>
            <a:blip r:embed="rId2"/>
            <a:stretch>
              <a:fillRect/>
            </a:stretch>
          </a:blipFill>
        </p:spPr>
        <p:txBody>
          <a:bodyPr/>
          <a:lstStyle/>
          <a:p>
            <a:endParaRPr lang="el-GR"/>
          </a:p>
        </p:txBody>
      </p:sp>
      <p:grpSp>
        <p:nvGrpSpPr>
          <p:cNvPr id="4" name="Group 4"/>
          <p:cNvGrpSpPr/>
          <p:nvPr/>
        </p:nvGrpSpPr>
        <p:grpSpPr>
          <a:xfrm>
            <a:off x="1429541" y="3203646"/>
            <a:ext cx="5841799" cy="5498791"/>
            <a:chOff x="0" y="0"/>
            <a:chExt cx="1554321" cy="1463057"/>
          </a:xfrm>
        </p:grpSpPr>
        <p:sp>
          <p:nvSpPr>
            <p:cNvPr id="5" name="Freeform 5"/>
            <p:cNvSpPr/>
            <p:nvPr/>
          </p:nvSpPr>
          <p:spPr>
            <a:xfrm>
              <a:off x="0" y="0"/>
              <a:ext cx="1554321" cy="1463057"/>
            </a:xfrm>
            <a:custGeom>
              <a:avLst/>
              <a:gdLst/>
              <a:ahLst/>
              <a:cxnLst/>
              <a:rect l="l" t="t" r="r" b="b"/>
              <a:pathLst>
                <a:path w="1554321" h="1463057">
                  <a:moveTo>
                    <a:pt x="58312" y="0"/>
                  </a:moveTo>
                  <a:lnTo>
                    <a:pt x="1496009" y="0"/>
                  </a:lnTo>
                  <a:cubicBezTo>
                    <a:pt x="1511474" y="0"/>
                    <a:pt x="1526306" y="6144"/>
                    <a:pt x="1537241" y="17079"/>
                  </a:cubicBezTo>
                  <a:cubicBezTo>
                    <a:pt x="1548177" y="28015"/>
                    <a:pt x="1554321" y="42846"/>
                    <a:pt x="1554321" y="58312"/>
                  </a:cubicBezTo>
                  <a:lnTo>
                    <a:pt x="1554321" y="1404745"/>
                  </a:lnTo>
                  <a:cubicBezTo>
                    <a:pt x="1554321" y="1420211"/>
                    <a:pt x="1548177" y="1435042"/>
                    <a:pt x="1537241" y="1445978"/>
                  </a:cubicBezTo>
                  <a:cubicBezTo>
                    <a:pt x="1526306" y="1456913"/>
                    <a:pt x="1511474" y="1463057"/>
                    <a:pt x="1496009" y="1463057"/>
                  </a:cubicBezTo>
                  <a:lnTo>
                    <a:pt x="58312" y="1463057"/>
                  </a:lnTo>
                  <a:cubicBezTo>
                    <a:pt x="42846" y="1463057"/>
                    <a:pt x="28015" y="1456913"/>
                    <a:pt x="17079" y="1445978"/>
                  </a:cubicBezTo>
                  <a:cubicBezTo>
                    <a:pt x="6144" y="1435042"/>
                    <a:pt x="0" y="1420211"/>
                    <a:pt x="0" y="1404745"/>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l-GR"/>
            </a:p>
          </p:txBody>
        </p:sp>
        <p:sp>
          <p:nvSpPr>
            <p:cNvPr id="6" name="TextBox 6"/>
            <p:cNvSpPr txBox="1"/>
            <p:nvPr/>
          </p:nvSpPr>
          <p:spPr>
            <a:xfrm>
              <a:off x="0" y="-38100"/>
              <a:ext cx="1554321" cy="1501157"/>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10612742" y="3203646"/>
            <a:ext cx="5841799" cy="5529301"/>
            <a:chOff x="0" y="0"/>
            <a:chExt cx="1554321" cy="1471175"/>
          </a:xfrm>
        </p:grpSpPr>
        <p:sp>
          <p:nvSpPr>
            <p:cNvPr id="8" name="Freeform 8"/>
            <p:cNvSpPr/>
            <p:nvPr/>
          </p:nvSpPr>
          <p:spPr>
            <a:xfrm>
              <a:off x="0" y="0"/>
              <a:ext cx="1554321" cy="1471175"/>
            </a:xfrm>
            <a:custGeom>
              <a:avLst/>
              <a:gdLst/>
              <a:ahLst/>
              <a:cxnLst/>
              <a:rect l="l" t="t" r="r" b="b"/>
              <a:pathLst>
                <a:path w="1554321" h="1471175">
                  <a:moveTo>
                    <a:pt x="58312" y="0"/>
                  </a:moveTo>
                  <a:lnTo>
                    <a:pt x="1496009" y="0"/>
                  </a:lnTo>
                  <a:cubicBezTo>
                    <a:pt x="1511474" y="0"/>
                    <a:pt x="1526306" y="6144"/>
                    <a:pt x="1537241" y="17079"/>
                  </a:cubicBezTo>
                  <a:cubicBezTo>
                    <a:pt x="1548177" y="28015"/>
                    <a:pt x="1554321" y="42846"/>
                    <a:pt x="1554321" y="58312"/>
                  </a:cubicBezTo>
                  <a:lnTo>
                    <a:pt x="1554321" y="1412863"/>
                  </a:lnTo>
                  <a:cubicBezTo>
                    <a:pt x="1554321" y="1428328"/>
                    <a:pt x="1548177" y="1443160"/>
                    <a:pt x="1537241" y="1454095"/>
                  </a:cubicBezTo>
                  <a:cubicBezTo>
                    <a:pt x="1526306" y="1465031"/>
                    <a:pt x="1511474" y="1471175"/>
                    <a:pt x="1496009" y="1471175"/>
                  </a:cubicBezTo>
                  <a:lnTo>
                    <a:pt x="58312" y="1471175"/>
                  </a:lnTo>
                  <a:cubicBezTo>
                    <a:pt x="42846" y="1471175"/>
                    <a:pt x="28015" y="1465031"/>
                    <a:pt x="17079" y="1454095"/>
                  </a:cubicBezTo>
                  <a:cubicBezTo>
                    <a:pt x="6144" y="1443160"/>
                    <a:pt x="0" y="1428328"/>
                    <a:pt x="0" y="1412863"/>
                  </a:cubicBezTo>
                  <a:lnTo>
                    <a:pt x="0" y="58312"/>
                  </a:lnTo>
                  <a:cubicBezTo>
                    <a:pt x="0" y="42846"/>
                    <a:pt x="6144" y="28015"/>
                    <a:pt x="17079" y="17079"/>
                  </a:cubicBezTo>
                  <a:cubicBezTo>
                    <a:pt x="28015" y="6144"/>
                    <a:pt x="42846" y="0"/>
                    <a:pt x="58312" y="0"/>
                  </a:cubicBezTo>
                  <a:close/>
                </a:path>
              </a:pathLst>
            </a:custGeom>
            <a:solidFill>
              <a:srgbClr val="FDFDFD"/>
            </a:solidFill>
          </p:spPr>
          <p:txBody>
            <a:bodyPr/>
            <a:lstStyle/>
            <a:p>
              <a:endParaRPr lang="el-GR"/>
            </a:p>
          </p:txBody>
        </p:sp>
        <p:sp>
          <p:nvSpPr>
            <p:cNvPr id="9" name="TextBox 9"/>
            <p:cNvSpPr txBox="1"/>
            <p:nvPr/>
          </p:nvSpPr>
          <p:spPr>
            <a:xfrm>
              <a:off x="0" y="-38100"/>
              <a:ext cx="1554321" cy="150927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123887" y="-2346523"/>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l-GR"/>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6096213" y="8510602"/>
            <a:ext cx="4034839" cy="403483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l-GR"/>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a:grpSpLocks noChangeAspect="1"/>
          </p:cNvGrpSpPr>
          <p:nvPr/>
        </p:nvGrpSpPr>
        <p:grpSpPr>
          <a:xfrm>
            <a:off x="10746538" y="3399609"/>
            <a:ext cx="5570690" cy="3133474"/>
            <a:chOff x="0" y="0"/>
            <a:chExt cx="11289030" cy="6350000"/>
          </a:xfrm>
        </p:grpSpPr>
        <p:sp>
          <p:nvSpPr>
            <p:cNvPr id="17" name="Freeform 1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3566" r="-3566"/>
              </a:stretch>
            </a:blipFill>
          </p:spPr>
          <p:txBody>
            <a:bodyPr/>
            <a:lstStyle/>
            <a:p>
              <a:endParaRPr lang="el-GR"/>
            </a:p>
          </p:txBody>
        </p:sp>
      </p:grpSp>
      <p:grpSp>
        <p:nvGrpSpPr>
          <p:cNvPr id="18" name="Group 18"/>
          <p:cNvGrpSpPr>
            <a:grpSpLocks noChangeAspect="1"/>
          </p:cNvGrpSpPr>
          <p:nvPr/>
        </p:nvGrpSpPr>
        <p:grpSpPr>
          <a:xfrm>
            <a:off x="1565096" y="3351287"/>
            <a:ext cx="5570690" cy="3133474"/>
            <a:chOff x="0" y="0"/>
            <a:chExt cx="11289030" cy="6350000"/>
          </a:xfrm>
        </p:grpSpPr>
        <p:sp>
          <p:nvSpPr>
            <p:cNvPr id="19" name="Freeform 1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12895" b="-12895"/>
              </a:stretch>
            </a:blipFill>
          </p:spPr>
          <p:txBody>
            <a:bodyPr/>
            <a:lstStyle/>
            <a:p>
              <a:endParaRPr lang="el-GR"/>
            </a:p>
          </p:txBody>
        </p:sp>
      </p:grpSp>
      <p:sp>
        <p:nvSpPr>
          <p:cNvPr id="20" name="TextBox 20"/>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Concept In Business</a:t>
            </a:r>
          </a:p>
        </p:txBody>
      </p:sp>
      <p:sp>
        <p:nvSpPr>
          <p:cNvPr id="21" name="TextBox 21"/>
          <p:cNvSpPr txBox="1"/>
          <p:nvPr/>
        </p:nvSpPr>
        <p:spPr>
          <a:xfrm>
            <a:off x="10882944" y="7087606"/>
            <a:ext cx="5297877" cy="1320524"/>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ea typeface="Poppins"/>
                <a:cs typeface="Poppins"/>
                <a:sym typeface="Poppins"/>
              </a:rPr>
              <a:t>Παρέχουμε εξειδικευμένες συμβουλευτικές υπηρεσίες σε επενδυτές, αναλύοντας τάσεις αγοράς, κόστη, γεωπολιτικούς κινδύνους και στρατηγικές ανάπτυξης στον τομέα της πυρηνικής ενέργειας, διασφαλίζοντας αποδοτικές και βιώσιμες επενδύσεις.</a:t>
            </a:r>
          </a:p>
        </p:txBody>
      </p:sp>
      <p:sp>
        <p:nvSpPr>
          <p:cNvPr id="22" name="TextBox 22"/>
          <p:cNvSpPr txBox="1"/>
          <p:nvPr/>
        </p:nvSpPr>
        <p:spPr>
          <a:xfrm>
            <a:off x="1810073" y="6915626"/>
            <a:ext cx="5297877" cy="1584792"/>
          </a:xfrm>
          <a:prstGeom prst="rect">
            <a:avLst/>
          </a:prstGeom>
        </p:spPr>
        <p:txBody>
          <a:bodyPr lIns="0" tIns="0" rIns="0" bIns="0" rtlCol="0" anchor="t">
            <a:spAutoFit/>
          </a:bodyPr>
          <a:lstStyle/>
          <a:p>
            <a:pPr marL="0" lvl="0" indent="0" algn="ctr">
              <a:lnSpc>
                <a:spcPts val="2145"/>
              </a:lnSpc>
              <a:spcBef>
                <a:spcPct val="0"/>
              </a:spcBef>
            </a:pPr>
            <a:r>
              <a:rPr lang="en-US" sz="1532" spc="-30">
                <a:solidFill>
                  <a:srgbClr val="051D40"/>
                </a:solidFill>
                <a:latin typeface="Poppins"/>
                <a:ea typeface="Poppins"/>
                <a:cs typeface="Poppins"/>
                <a:sym typeface="Poppins"/>
              </a:rPr>
              <a:t>Η Nucleus Advisors αξιοποιεί προηγμένα analytics για τη στρατηγική ανάλυση παραγωγής, κατανάλωσης και επενδυτικών ευκαιριών στην πυρηνική ενέργεια, προσφέροντας βελτιστοποιημένες αποφάσεις βασισμένες σε δεδομένα αγοράς, τεχνολογικής ικανότητας και χωρητικότητας.</a:t>
            </a:r>
          </a:p>
        </p:txBody>
      </p:sp>
      <p:sp>
        <p:nvSpPr>
          <p:cNvPr id="23" name="TextBox 23"/>
          <p:cNvSpPr txBox="1"/>
          <p:nvPr/>
        </p:nvSpPr>
        <p:spPr>
          <a:xfrm>
            <a:off x="12142192" y="6610779"/>
            <a:ext cx="3080976"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ea typeface="Open Sans Extra Bold"/>
                <a:cs typeface="Open Sans Extra Bold"/>
                <a:sym typeface="Open Sans Extra Bold"/>
              </a:rPr>
              <a:t>Business</a:t>
            </a:r>
            <a:r>
              <a:rPr lang="en-US" sz="2286" b="1" u="none" strike="noStrike">
                <a:solidFill>
                  <a:srgbClr val="051D40"/>
                </a:solidFill>
                <a:latin typeface="Open Sans Extra Bold"/>
                <a:ea typeface="Open Sans Extra Bold"/>
                <a:cs typeface="Open Sans Extra Bold"/>
                <a:sym typeface="Open Sans Extra Bold"/>
              </a:rPr>
              <a:t> consulting</a:t>
            </a:r>
          </a:p>
        </p:txBody>
      </p:sp>
      <p:sp>
        <p:nvSpPr>
          <p:cNvPr id="24" name="TextBox 24"/>
          <p:cNvSpPr txBox="1"/>
          <p:nvPr/>
        </p:nvSpPr>
        <p:spPr>
          <a:xfrm>
            <a:off x="2911737" y="650062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b="1" u="none" strike="noStrike">
                <a:solidFill>
                  <a:srgbClr val="051D40"/>
                </a:solidFill>
                <a:latin typeface="Open Sans Extra Bold"/>
                <a:ea typeface="Open Sans Extra Bold"/>
                <a:cs typeface="Open Sans Extra Bold"/>
                <a:sym typeface="Open Sans Extra Bold"/>
              </a:rPr>
              <a:t>Data analytics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83701"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txBody>
          <a:bodyPr/>
          <a:lstStyle/>
          <a:p>
            <a:endParaRPr lang="el-GR"/>
          </a:p>
        </p:txBody>
      </p:sp>
      <p:grpSp>
        <p:nvGrpSpPr>
          <p:cNvPr id="3" name="Group 3"/>
          <p:cNvGrpSpPr/>
          <p:nvPr/>
        </p:nvGrpSpPr>
        <p:grpSpPr>
          <a:xfrm>
            <a:off x="200851" y="2753693"/>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l-GR"/>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5775957"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Objectives</a:t>
            </a:r>
          </a:p>
        </p:txBody>
      </p:sp>
      <p:grpSp>
        <p:nvGrpSpPr>
          <p:cNvPr id="7" name="Group 7"/>
          <p:cNvGrpSpPr/>
          <p:nvPr/>
        </p:nvGrpSpPr>
        <p:grpSpPr>
          <a:xfrm>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l-G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587307" y="4886436"/>
            <a:ext cx="4161784" cy="1713610"/>
          </a:xfrm>
          <a:prstGeom prst="rect">
            <a:avLst/>
          </a:prstGeom>
        </p:spPr>
        <p:txBody>
          <a:bodyPr lIns="0" tIns="0" rIns="0" bIns="0" rtlCol="0" anchor="t">
            <a:spAutoFit/>
          </a:bodyPr>
          <a:lstStyle/>
          <a:p>
            <a:pPr algn="ctr">
              <a:lnSpc>
                <a:spcPts val="2763"/>
              </a:lnSpc>
            </a:pPr>
            <a:r>
              <a:rPr lang="en-US" sz="1973" spc="-39">
                <a:solidFill>
                  <a:srgbClr val="145DA0"/>
                </a:solidFill>
                <a:latin typeface="Poppins"/>
                <a:ea typeface="Poppins"/>
                <a:cs typeface="Poppins"/>
                <a:sym typeface="Poppins"/>
              </a:rPr>
              <a:t>Αξιοποιούμε δεδομένα και predictive analytics για τον εντοπισμό των βέλτιστων επενδυτικών ευκαιριών, μειώνοντας ρίσκα και κόστος.</a:t>
            </a:r>
          </a:p>
        </p:txBody>
      </p:sp>
      <p:sp>
        <p:nvSpPr>
          <p:cNvPr id="11" name="AutoShape 11"/>
          <p:cNvSpPr/>
          <p:nvPr/>
        </p:nvSpPr>
        <p:spPr>
          <a:xfrm>
            <a:off x="5221246" y="3106364"/>
            <a:ext cx="0" cy="4410340"/>
          </a:xfrm>
          <a:prstGeom prst="line">
            <a:avLst/>
          </a:prstGeom>
          <a:ln w="38100" cap="flat">
            <a:solidFill>
              <a:srgbClr val="145DA0"/>
            </a:solidFill>
            <a:prstDash val="solid"/>
            <a:headEnd type="none" w="sm" len="sm"/>
            <a:tailEnd type="none" w="sm" len="sm"/>
          </a:ln>
        </p:spPr>
        <p:txBody>
          <a:bodyPr/>
          <a:lstStyle/>
          <a:p>
            <a:endParaRPr lang="el-GR"/>
          </a:p>
        </p:txBody>
      </p:sp>
      <p:sp>
        <p:nvSpPr>
          <p:cNvPr id="12" name="TextBox 12"/>
          <p:cNvSpPr txBox="1"/>
          <p:nvPr/>
        </p:nvSpPr>
        <p:spPr>
          <a:xfrm>
            <a:off x="200851" y="3025212"/>
            <a:ext cx="4910190" cy="1371522"/>
          </a:xfrm>
          <a:prstGeom prst="rect">
            <a:avLst/>
          </a:prstGeom>
        </p:spPr>
        <p:txBody>
          <a:bodyPr lIns="0" tIns="0" rIns="0" bIns="0" rtlCol="0" anchor="t">
            <a:spAutoFit/>
          </a:bodyPr>
          <a:lstStyle/>
          <a:p>
            <a:pPr algn="ctr">
              <a:lnSpc>
                <a:spcPts val="3631"/>
              </a:lnSpc>
              <a:spcBef>
                <a:spcPct val="0"/>
              </a:spcBef>
            </a:pPr>
            <a:r>
              <a:rPr lang="en-US" sz="2593">
                <a:solidFill>
                  <a:srgbClr val="145DA0"/>
                </a:solidFill>
                <a:latin typeface="Open Sans Extra Bold"/>
                <a:ea typeface="Open Sans Extra Bold"/>
                <a:cs typeface="Open Sans Extra Bold"/>
                <a:sym typeface="Open Sans Extra Bold"/>
              </a:rPr>
              <a:t>Βελτιστοποίηση Επενδύσεων στην Πυρηνική Ενέργεια</a:t>
            </a:r>
          </a:p>
        </p:txBody>
      </p:sp>
      <p:sp>
        <p:nvSpPr>
          <p:cNvPr id="13" name="TextBox 13"/>
          <p:cNvSpPr txBox="1"/>
          <p:nvPr/>
        </p:nvSpPr>
        <p:spPr>
          <a:xfrm>
            <a:off x="5468896" y="4886436"/>
            <a:ext cx="4161784" cy="2054929"/>
          </a:xfrm>
          <a:prstGeom prst="rect">
            <a:avLst/>
          </a:prstGeom>
        </p:spPr>
        <p:txBody>
          <a:bodyPr lIns="0" tIns="0" rIns="0" bIns="0" rtlCol="0" anchor="t">
            <a:spAutoFit/>
          </a:bodyPr>
          <a:lstStyle/>
          <a:p>
            <a:pPr algn="ctr">
              <a:lnSpc>
                <a:spcPts val="2763"/>
              </a:lnSpc>
            </a:pPr>
            <a:r>
              <a:rPr lang="en-US" sz="1973" spc="-39">
                <a:solidFill>
                  <a:srgbClr val="145DA0"/>
                </a:solidFill>
                <a:latin typeface="Poppins"/>
                <a:ea typeface="Poppins"/>
                <a:cs typeface="Poppins"/>
                <a:sym typeface="Poppins"/>
              </a:rPr>
              <a:t>Σχεδιάζουμε στρατηγικές που ενισχύουν τη βιωσιμότητα και αποδοτικότητα της πυρηνικής ενέργειας, ευθυγραμμίζοντας τις επενδύσεις με διεθνείς ενεργειακές τάσεις.</a:t>
            </a:r>
          </a:p>
        </p:txBody>
      </p:sp>
      <p:sp>
        <p:nvSpPr>
          <p:cNvPr id="14" name="TextBox 14"/>
          <p:cNvSpPr txBox="1"/>
          <p:nvPr/>
        </p:nvSpPr>
        <p:spPr>
          <a:xfrm>
            <a:off x="5111041" y="3049214"/>
            <a:ext cx="4767289" cy="941653"/>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Ανάπτυξη Βιώσιμων Ενεργειακών Λύσεων</a:t>
            </a:r>
          </a:p>
        </p:txBody>
      </p:sp>
      <p:sp>
        <p:nvSpPr>
          <p:cNvPr id="15" name="TextBox 15"/>
          <p:cNvSpPr txBox="1"/>
          <p:nvPr/>
        </p:nvSpPr>
        <p:spPr>
          <a:xfrm>
            <a:off x="10240280" y="4886436"/>
            <a:ext cx="4161784" cy="2396248"/>
          </a:xfrm>
          <a:prstGeom prst="rect">
            <a:avLst/>
          </a:prstGeom>
        </p:spPr>
        <p:txBody>
          <a:bodyPr lIns="0" tIns="0" rIns="0" bIns="0" rtlCol="0" anchor="t">
            <a:spAutoFit/>
          </a:bodyPr>
          <a:lstStyle/>
          <a:p>
            <a:pPr algn="ctr">
              <a:lnSpc>
                <a:spcPts val="2763"/>
              </a:lnSpc>
            </a:pPr>
            <a:r>
              <a:rPr lang="en-US" sz="1973" spc="-39">
                <a:solidFill>
                  <a:srgbClr val="145DA0"/>
                </a:solidFill>
                <a:latin typeface="Poppins"/>
                <a:ea typeface="Poppins"/>
                <a:cs typeface="Poppins"/>
                <a:sym typeface="Poppins"/>
              </a:rPr>
              <a:t>Παρέχουμε εξειδικευμένες συμβουλευτικές υπηρεσίες με βάση ανάλυση αγοράς, τεχνολογικών δυνατοτήτων και γεωπολιτικών δεδομένων, επιτρέποντας στους επενδυτές να λαμβάνουν τεκμηριωμένες αποφάσεις.</a:t>
            </a:r>
          </a:p>
        </p:txBody>
      </p:sp>
      <p:sp>
        <p:nvSpPr>
          <p:cNvPr id="16" name="TextBox 16"/>
          <p:cNvSpPr txBox="1"/>
          <p:nvPr/>
        </p:nvSpPr>
        <p:spPr>
          <a:xfrm>
            <a:off x="9878330" y="3049214"/>
            <a:ext cx="4867539" cy="1418013"/>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Υποστήριξη Στρατηγικών Αποφάσεων με Data-Driven Consulting</a:t>
            </a:r>
          </a:p>
        </p:txBody>
      </p:sp>
      <p:sp>
        <p:nvSpPr>
          <p:cNvPr id="17" name="AutoShape 17"/>
          <p:cNvSpPr/>
          <p:nvPr/>
        </p:nvSpPr>
        <p:spPr>
          <a:xfrm>
            <a:off x="9859280" y="3082362"/>
            <a:ext cx="0" cy="4410340"/>
          </a:xfrm>
          <a:prstGeom prst="line">
            <a:avLst/>
          </a:prstGeom>
          <a:ln w="38100" cap="flat">
            <a:solidFill>
              <a:srgbClr val="145DA0"/>
            </a:solidFill>
            <a:prstDash val="solid"/>
            <a:headEnd type="none" w="sm" len="sm"/>
            <a:tailEnd type="none" w="sm" len="sm"/>
          </a:ln>
        </p:spPr>
        <p:txBody>
          <a:bodyPr/>
          <a:lstStyle/>
          <a:p>
            <a:endParaRPr lang="el-G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l-G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l-G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4417940"/>
            <a:ext cx="6033363" cy="799078"/>
          </a:xfrm>
          <a:prstGeom prst="rect">
            <a:avLst/>
          </a:prstGeom>
        </p:spPr>
        <p:txBody>
          <a:bodyPr lIns="0" tIns="0" rIns="0" bIns="0" rtlCol="0" anchor="t">
            <a:spAutoFit/>
          </a:bodyPr>
          <a:lstStyle/>
          <a:p>
            <a:pPr marL="0" lvl="0" indent="0" algn="l">
              <a:lnSpc>
                <a:spcPts val="6553"/>
              </a:lnSpc>
              <a:spcBef>
                <a:spcPct val="0"/>
              </a:spcBef>
            </a:pPr>
            <a:r>
              <a:rPr lang="en-US" sz="4680">
                <a:solidFill>
                  <a:srgbClr val="FDFDFD"/>
                </a:solidFill>
                <a:latin typeface="Open Sans Extra Bold"/>
                <a:ea typeface="Open Sans Extra Bold"/>
                <a:cs typeface="Open Sans Extra Bold"/>
                <a:sym typeface="Open Sans Extra Bold"/>
              </a:rPr>
              <a:t>Our Strategy</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l-GR"/>
          </a:p>
        </p:txBody>
      </p:sp>
      <p:sp>
        <p:nvSpPr>
          <p:cNvPr id="10" name="TextBox 10"/>
          <p:cNvSpPr txBox="1"/>
          <p:nvPr/>
        </p:nvSpPr>
        <p:spPr>
          <a:xfrm>
            <a:off x="10162447" y="1825672"/>
            <a:ext cx="5768345" cy="946541"/>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Χρησιμοποιούμε προηγμένα analytics και AI για την αξιολόγηση επενδυτικών ευκαιριών, εξασφαλίζοντας ακριβή πρόβλεψη απόδοσης και διαχείριση ρίσκου.</a:t>
            </a: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2" name="Freeform 12"/>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l-GR"/>
          </a:p>
        </p:txBody>
      </p:sp>
      <p:sp>
        <p:nvSpPr>
          <p:cNvPr id="13" name="TextBox 13"/>
          <p:cNvSpPr txBox="1"/>
          <p:nvPr/>
        </p:nvSpPr>
        <p:spPr>
          <a:xfrm>
            <a:off x="10688346" y="3599072"/>
            <a:ext cx="5768345" cy="1576000"/>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Υποστηρίζουμε στρατηγικές επενδύσεις σε αγορές με υψηλή ενεργειακή ζήτηση, ενισχύοντας τη μετάβαση σε καθαρές μορφές πυρηνικής ενέργειας.</a:t>
            </a:r>
          </a:p>
          <a:p>
            <a:pPr algn="l">
              <a:lnSpc>
                <a:spcPts val="2495"/>
              </a:lnSpc>
            </a:pPr>
            <a:endParaRPr lang="en-US" sz="1782" spc="-35">
              <a:solidFill>
                <a:srgbClr val="145DA0"/>
              </a:solidFill>
              <a:latin typeface="Poppins"/>
              <a:ea typeface="Poppins"/>
              <a:cs typeface="Poppins"/>
              <a:sym typeface="Poppins"/>
            </a:endParaRPr>
          </a:p>
          <a:p>
            <a:pPr algn="l">
              <a:lnSpc>
                <a:spcPts val="2495"/>
              </a:lnSpc>
            </a:pPr>
            <a:endParaRPr lang="en-US" sz="1782" spc="-35">
              <a:solidFill>
                <a:srgbClr val="145DA0"/>
              </a:solidFill>
              <a:latin typeface="Poppins"/>
              <a:ea typeface="Poppins"/>
              <a:cs typeface="Poppins"/>
              <a:sym typeface="Poppins"/>
            </a:endParaRPr>
          </a:p>
        </p:txBody>
      </p:sp>
      <p:sp>
        <p:nvSpPr>
          <p:cNvPr id="14" name="TextBox 14"/>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5" name="Freeform 15"/>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l-GR"/>
          </a:p>
        </p:txBody>
      </p:sp>
      <p:sp>
        <p:nvSpPr>
          <p:cNvPr id="16" name="TextBox 16"/>
          <p:cNvSpPr txBox="1"/>
          <p:nvPr/>
        </p:nvSpPr>
        <p:spPr>
          <a:xfrm>
            <a:off x="10688346" y="5375752"/>
            <a:ext cx="5768345" cy="1890729"/>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Παρακολουθούμε γεωπολιτικές εξελίξεις, ενεργειακές πολιτικές και τεχνολογικές καινοτομίες, βοηθώντας τους πελάτες μας να ανταποκριθούν έγκαιρα και αποτελεσματικά στις αλλαγές.</a:t>
            </a:r>
          </a:p>
          <a:p>
            <a:pPr algn="l">
              <a:lnSpc>
                <a:spcPts val="2495"/>
              </a:lnSpc>
            </a:pPr>
            <a:endParaRPr lang="en-US" sz="1782" spc="-35">
              <a:solidFill>
                <a:srgbClr val="145DA0"/>
              </a:solidFill>
              <a:latin typeface="Poppins"/>
              <a:ea typeface="Poppins"/>
              <a:cs typeface="Poppins"/>
              <a:sym typeface="Poppins"/>
            </a:endParaRPr>
          </a:p>
          <a:p>
            <a:pPr algn="l">
              <a:lnSpc>
                <a:spcPts val="2495"/>
              </a:lnSpc>
            </a:pPr>
            <a:endParaRPr lang="en-US" sz="1782" spc="-35">
              <a:solidFill>
                <a:srgbClr val="145DA0"/>
              </a:solidFill>
              <a:latin typeface="Poppins"/>
              <a:ea typeface="Poppins"/>
              <a:cs typeface="Poppins"/>
              <a:sym typeface="Poppins"/>
            </a:endParaRPr>
          </a:p>
        </p:txBody>
      </p:sp>
      <p:sp>
        <p:nvSpPr>
          <p:cNvPr id="17" name="TextBox 17"/>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8" name="Freeform 18"/>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l-GR"/>
          </a:p>
        </p:txBody>
      </p:sp>
      <p:sp>
        <p:nvSpPr>
          <p:cNvPr id="19" name="TextBox 19"/>
          <p:cNvSpPr txBox="1"/>
          <p:nvPr/>
        </p:nvSpPr>
        <p:spPr>
          <a:xfrm>
            <a:off x="10280481" y="7218856"/>
            <a:ext cx="5768345" cy="1890729"/>
          </a:xfrm>
          <a:prstGeom prst="rect">
            <a:avLst/>
          </a:prstGeom>
        </p:spPr>
        <p:txBody>
          <a:bodyPr lIns="0" tIns="0" rIns="0" bIns="0" rtlCol="0" anchor="t">
            <a:spAutoFit/>
          </a:bodyPr>
          <a:lstStyle/>
          <a:p>
            <a:pPr algn="l">
              <a:lnSpc>
                <a:spcPts val="2495"/>
              </a:lnSpc>
            </a:pPr>
            <a:r>
              <a:rPr lang="en-US" sz="1782" spc="-35">
                <a:solidFill>
                  <a:srgbClr val="145DA0"/>
                </a:solidFill>
                <a:latin typeface="Poppins"/>
                <a:ea typeface="Poppins"/>
                <a:cs typeface="Poppins"/>
                <a:sym typeface="Poppins"/>
              </a:rPr>
              <a:t>Παρέχουμε εξατομικευμένες στρατηγικές επένδυσης, επιλέγοντας τις κατάλληλες αγορές, τεχνολογίες και έργα, διασφαλίζοντας μακροπρόθεσμη κερδοφορία.</a:t>
            </a:r>
          </a:p>
          <a:p>
            <a:pPr algn="l">
              <a:lnSpc>
                <a:spcPts val="2495"/>
              </a:lnSpc>
            </a:pPr>
            <a:endParaRPr lang="en-US" sz="1782" spc="-35">
              <a:solidFill>
                <a:srgbClr val="145DA0"/>
              </a:solidFill>
              <a:latin typeface="Poppins"/>
              <a:ea typeface="Poppins"/>
              <a:cs typeface="Poppins"/>
              <a:sym typeface="Poppins"/>
            </a:endParaRPr>
          </a:p>
          <a:p>
            <a:pPr algn="l">
              <a:lnSpc>
                <a:spcPts val="2495"/>
              </a:lnSpc>
            </a:pPr>
            <a:endParaRPr lang="en-US" sz="1782" spc="-35">
              <a:solidFill>
                <a:srgbClr val="145DA0"/>
              </a:solidFill>
              <a:latin typeface="Poppins"/>
              <a:ea typeface="Poppins"/>
              <a:cs typeface="Poppins"/>
              <a:sym typeface="Poppins"/>
            </a:endParaRPr>
          </a:p>
          <a:p>
            <a:pPr algn="l">
              <a:lnSpc>
                <a:spcPts val="2495"/>
              </a:lnSpc>
            </a:pPr>
            <a:endParaRPr lang="en-US" sz="1782" spc="-35">
              <a:solidFill>
                <a:srgbClr val="145DA0"/>
              </a:solidFill>
              <a:latin typeface="Poppins"/>
              <a:ea typeface="Poppins"/>
              <a:cs typeface="Poppins"/>
              <a:sym typeface="Poppins"/>
            </a:endParaRPr>
          </a:p>
        </p:txBody>
      </p:sp>
      <p:sp>
        <p:nvSpPr>
          <p:cNvPr id="20" name="TextBox 20"/>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1" name="Group 21"/>
          <p:cNvGrpSpPr/>
          <p:nvPr/>
        </p:nvGrpSpPr>
        <p:grpSpPr>
          <a:xfrm>
            <a:off x="7905455" y="2656032"/>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l-GR"/>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8315313" y="4180490"/>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l-GR"/>
            </a:p>
          </p:txBody>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7944228" y="7402839"/>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l-GR"/>
            </a:p>
          </p:txBody>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8309460" y="5760481"/>
            <a:ext cx="373607" cy="373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l-GR"/>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403" t="-10313" r="-5403"/>
            </a:stretch>
          </a:blipFill>
        </p:spPr>
        <p:txBody>
          <a:bodyPr/>
          <a:lstStyle/>
          <a:p>
            <a:endParaRPr lang="el-GR"/>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l-GR"/>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txBody>
          <a:bodyPr/>
          <a:lstStyle/>
          <a:p>
            <a:endParaRPr lang="el-GR"/>
          </a:p>
        </p:txBody>
      </p:sp>
      <p:sp>
        <p:nvSpPr>
          <p:cNvPr id="5" name="TextBox 5"/>
          <p:cNvSpPr txBox="1"/>
          <p:nvPr/>
        </p:nvSpPr>
        <p:spPr>
          <a:xfrm>
            <a:off x="3898534" y="2147018"/>
            <a:ext cx="10420874" cy="6042740"/>
          </a:xfrm>
          <a:prstGeom prst="rect">
            <a:avLst/>
          </a:prstGeom>
        </p:spPr>
        <p:txBody>
          <a:bodyPr lIns="0" tIns="0" rIns="0" bIns="0" rtlCol="0" anchor="t">
            <a:spAutoFit/>
          </a:bodyPr>
          <a:lstStyle/>
          <a:p>
            <a:pPr algn="ctr">
              <a:lnSpc>
                <a:spcPts val="16060"/>
              </a:lnSpc>
            </a:pPr>
            <a:r>
              <a:rPr lang="en-US" sz="11471">
                <a:solidFill>
                  <a:srgbClr val="FFFFFF"/>
                </a:solidFill>
                <a:latin typeface="Open Sans Hebrew Condensed"/>
                <a:ea typeface="Open Sans Hebrew Condensed"/>
                <a:cs typeface="Open Sans Hebrew Condensed"/>
                <a:sym typeface="Open Sans Hebrew Condensed"/>
              </a:rPr>
              <a:t>STATISTICS </a:t>
            </a:r>
          </a:p>
          <a:p>
            <a:pPr algn="ctr">
              <a:lnSpc>
                <a:spcPts val="16060"/>
              </a:lnSpc>
            </a:pPr>
            <a:r>
              <a:rPr lang="en-US" sz="11471">
                <a:solidFill>
                  <a:srgbClr val="FFFFFF"/>
                </a:solidFill>
                <a:latin typeface="Open Sans Hebrew Condensed"/>
                <a:ea typeface="Open Sans Hebrew Condensed"/>
                <a:cs typeface="Open Sans Hebrew Condensed"/>
                <a:sym typeface="Open Sans Hebrew Condensed"/>
              </a:rPr>
              <a:t>&amp;</a:t>
            </a:r>
          </a:p>
          <a:p>
            <a:pPr marL="0" lvl="0" indent="0" algn="ctr">
              <a:lnSpc>
                <a:spcPts val="16060"/>
              </a:lnSpc>
              <a:spcBef>
                <a:spcPct val="0"/>
              </a:spcBef>
            </a:pPr>
            <a:r>
              <a:rPr lang="en-US" sz="11471">
                <a:solidFill>
                  <a:srgbClr val="FFFFFF"/>
                </a:solidFill>
                <a:latin typeface="Open Sans Hebrew Condensed"/>
                <a:ea typeface="Open Sans Hebrew Condensed"/>
                <a:cs typeface="Open Sans Hebrew Condensed"/>
                <a:sym typeface="Open Sans Hebrew Condensed"/>
              </a:rPr>
              <a:t> 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1138</Words>
  <Application>Microsoft Office PowerPoint</Application>
  <PresentationFormat>Custom</PresentationFormat>
  <Paragraphs>101</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Poppins</vt:lpstr>
      <vt:lpstr>Calibri</vt:lpstr>
      <vt:lpstr>Arial</vt:lpstr>
      <vt:lpstr>Poppins Bold</vt:lpstr>
      <vt:lpstr>Open Sans</vt:lpstr>
      <vt:lpstr>Open Sans Extra Bold</vt:lpstr>
      <vt:lpstr>Open Sans Hebrew Condensed</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Raftopoulos, Anargyros</cp:lastModifiedBy>
  <cp:revision>1</cp:revision>
  <dcterms:created xsi:type="dcterms:W3CDTF">2006-08-16T00:00:00Z</dcterms:created>
  <dcterms:modified xsi:type="dcterms:W3CDTF">2025-01-29T08:54:31Z</dcterms:modified>
  <dc:identifier>DAGdjh9xwUc</dc:identifier>
</cp:coreProperties>
</file>